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334" r:id="rId17"/>
    <p:sldId id="265"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35" r:id="rId38"/>
    <p:sldId id="317" r:id="rId39"/>
    <p:sldId id="294" r:id="rId40"/>
    <p:sldId id="296" r:id="rId41"/>
    <p:sldId id="318" r:id="rId42"/>
    <p:sldId id="319" r:id="rId43"/>
    <p:sldId id="321" r:id="rId44"/>
    <p:sldId id="322" r:id="rId45"/>
    <p:sldId id="323" r:id="rId46"/>
    <p:sldId id="324" r:id="rId47"/>
    <p:sldId id="336" r:id="rId48"/>
    <p:sldId id="337" r:id="rId49"/>
    <p:sldId id="288" r:id="rId50"/>
    <p:sldId id="289" r:id="rId51"/>
    <p:sldId id="338" r:id="rId52"/>
    <p:sldId id="274" r:id="rId53"/>
    <p:sldId id="275"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08073708-405A-48E2-BEB5-C42E17A19EE8}" v="3610" dt="2023-03-16T10:54:55.393"/>
    <p1510:client id="{10340FDF-B15C-4CFF-B487-146F9B98A252}" v="28" dt="2021-08-10T21:47:37.589"/>
    <p1510:client id="{26A6BE21-69E6-4E79-AC5E-1CC3A8C1EA91}" v="335" dt="2023-03-16T11:42:57.329"/>
    <p1510:client id="{397449E4-C14C-47E4-9C69-D67661B60F09}" v="40" dt="2023-03-15T09:10:09.284"/>
    <p1510:client id="{3BA0D230-C853-4667-83F9-D85E65BD4B24}" v="2" dt="2021-08-19T16:32:24.566"/>
    <p1510:client id="{53482F94-5534-4335-AA91-0B540690F8A6}" v="1388" dt="2023-03-15T13:20:36.422"/>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client id="{E5AF5100-CF7E-4049-9DB5-22E0BE8C47CE}" v="655" dt="2023-03-15T16:14:27.730"/>
    <p1510:client id="{F21410AE-CE60-4940-BA9E-6FD2E4917917}" v="710" dt="2023-03-15T19:03:16.33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hyperlink" Target="https://github.com/SoorajSheregar/Capstone-Project/blob/main/Data%20Collection%20API.ipynb" TargetMode="External"/><Relationship Id="rId1" Type="http://schemas.openxmlformats.org/officeDocument/2006/relationships/hyperlink" Target="https://api.spacexdata.com/v4/launches/past" TargetMode="Externa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api.spacexdata.com/v4/launches/past" TargetMode="External"/><Relationship Id="rId7" Type="http://schemas.openxmlformats.org/officeDocument/2006/relationships/image" Target="../media/image9.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hyperlink" Target="https://github.com/SoorajSheregar/Capstone-Project/blob/main/Data%20Collection%20API.ipynb" TargetMode="External"/><Relationship Id="rId4" Type="http://schemas.openxmlformats.org/officeDocument/2006/relationships/image" Target="../media/image6.png"/><Relationship Id="rId9"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B9ADF4-B4A1-484A-BD84-3CDB8010371C}" type="doc">
      <dgm:prSet loTypeId="urn:microsoft.com/office/officeart/2005/8/layout/chevron1" loCatId="process" qsTypeId="urn:microsoft.com/office/officeart/2005/8/quickstyle/simple1" qsCatId="simple" csTypeId="urn:microsoft.com/office/officeart/2005/8/colors/accent1_2" csCatId="accent1" phldr="1"/>
      <dgm:spPr/>
    </dgm:pt>
    <dgm:pt modelId="{1D4BABCA-BCEE-4E43-98D9-6C7B6665705C}">
      <dgm:prSet phldrT="[Text]" phldr="0"/>
      <dgm:spPr/>
      <dgm:t>
        <a:bodyPr/>
        <a:lstStyle/>
        <a:p>
          <a:pPr rtl="0"/>
          <a:r>
            <a:rPr lang="en-GB" dirty="0">
              <a:latin typeface="Calibri Light" panose="020F0302020204030204"/>
            </a:rPr>
            <a:t>SpaceX API</a:t>
          </a:r>
          <a:endParaRPr lang="en-GB" dirty="0"/>
        </a:p>
      </dgm:t>
    </dgm:pt>
    <dgm:pt modelId="{CA371B80-D430-45D7-8FD9-17899BD637FB}" type="parTrans" cxnId="{1A342EE4-1F1A-470E-AA8A-2A53C6ED42AB}">
      <dgm:prSet/>
      <dgm:spPr/>
    </dgm:pt>
    <dgm:pt modelId="{8A1145EE-F5A8-405F-85A2-314ED88D933A}" type="sibTrans" cxnId="{1A342EE4-1F1A-470E-AA8A-2A53C6ED42AB}">
      <dgm:prSet/>
      <dgm:spPr/>
    </dgm:pt>
    <dgm:pt modelId="{CF09341C-3766-4B3C-884E-EF0300617DB0}">
      <dgm:prSet phldrT="[Text]" phldr="0"/>
      <dgm:spPr/>
      <dgm:t>
        <a:bodyPr/>
        <a:lstStyle/>
        <a:p>
          <a:pPr rtl="0"/>
          <a:r>
            <a:rPr lang="en-GB" dirty="0">
              <a:latin typeface="Calibri Light" panose="020F0302020204030204"/>
            </a:rPr>
            <a:t>Send API request using GET request</a:t>
          </a:r>
          <a:endParaRPr lang="en-GB" dirty="0"/>
        </a:p>
      </dgm:t>
    </dgm:pt>
    <dgm:pt modelId="{9B87D510-32FB-48A1-8B56-472FBCAFE97D}" type="parTrans" cxnId="{E17D83F7-274F-4059-A9E8-B99D3D54A249}">
      <dgm:prSet/>
      <dgm:spPr/>
    </dgm:pt>
    <dgm:pt modelId="{8A909111-5D79-4F01-902A-D3490075F027}" type="sibTrans" cxnId="{E17D83F7-274F-4059-A9E8-B99D3D54A249}">
      <dgm:prSet/>
      <dgm:spPr/>
    </dgm:pt>
    <dgm:pt modelId="{6494C797-9595-4E26-B4D0-5F6E13050050}">
      <dgm:prSet phldrT="[Text]" phldr="0"/>
      <dgm:spPr/>
      <dgm:t>
        <a:bodyPr/>
        <a:lstStyle/>
        <a:p>
          <a:pPr rtl="0"/>
          <a:r>
            <a:rPr lang="en-GB" dirty="0">
              <a:latin typeface="Calibri Light" panose="020F0302020204030204"/>
            </a:rPr>
            <a:t>Receive API response with the DATA</a:t>
          </a:r>
          <a:endParaRPr lang="en-GB" dirty="0"/>
        </a:p>
      </dgm:t>
    </dgm:pt>
    <dgm:pt modelId="{0A9B4805-FBA7-43A9-81D7-252A95935702}" type="parTrans" cxnId="{516DE706-16DB-411E-AF35-6D1CD779A937}">
      <dgm:prSet/>
      <dgm:spPr/>
    </dgm:pt>
    <dgm:pt modelId="{A5D25FEC-D06A-486A-A357-6A107B026FC8}" type="sibTrans" cxnId="{516DE706-16DB-411E-AF35-6D1CD779A937}">
      <dgm:prSet/>
      <dgm:spPr/>
    </dgm:pt>
    <dgm:pt modelId="{5DC42806-E1D0-4ADC-A4F3-343B0FEE3D09}">
      <dgm:prSet phldr="0"/>
      <dgm:spPr/>
      <dgm:t>
        <a:bodyPr/>
        <a:lstStyle/>
        <a:p>
          <a:pPr rtl="0"/>
          <a:r>
            <a:rPr lang="en-GB" dirty="0">
              <a:latin typeface="Calibri Light" panose="020F0302020204030204"/>
            </a:rPr>
            <a:t>Parse the response &amp; Extract data</a:t>
          </a:r>
        </a:p>
      </dgm:t>
    </dgm:pt>
    <dgm:pt modelId="{F1AD52AA-08FC-4D9D-A778-3316F0042E4A}" type="parTrans" cxnId="{86E58BF5-2168-45B3-A6D4-BC050137A5BA}">
      <dgm:prSet/>
      <dgm:spPr/>
    </dgm:pt>
    <dgm:pt modelId="{8CE88D8B-9FC9-47AF-91B1-84AA04FBBF95}" type="sibTrans" cxnId="{86E58BF5-2168-45B3-A6D4-BC050137A5BA}">
      <dgm:prSet/>
      <dgm:spPr/>
    </dgm:pt>
    <dgm:pt modelId="{804EADBB-6BD1-41D5-AF59-B93132B609CC}" type="pres">
      <dgm:prSet presAssocID="{05B9ADF4-B4A1-484A-BD84-3CDB8010371C}" presName="Name0" presStyleCnt="0">
        <dgm:presLayoutVars>
          <dgm:dir/>
          <dgm:animLvl val="lvl"/>
          <dgm:resizeHandles val="exact"/>
        </dgm:presLayoutVars>
      </dgm:prSet>
      <dgm:spPr/>
    </dgm:pt>
    <dgm:pt modelId="{133DD741-07C0-48E8-9CBB-C1F573C85A67}" type="pres">
      <dgm:prSet presAssocID="{1D4BABCA-BCEE-4E43-98D9-6C7B6665705C}" presName="parTxOnly" presStyleLbl="node1" presStyleIdx="0" presStyleCnt="4">
        <dgm:presLayoutVars>
          <dgm:chMax val="0"/>
          <dgm:chPref val="0"/>
          <dgm:bulletEnabled val="1"/>
        </dgm:presLayoutVars>
      </dgm:prSet>
      <dgm:spPr/>
    </dgm:pt>
    <dgm:pt modelId="{467DEDB4-4381-4B16-8646-A330C375D4D6}" type="pres">
      <dgm:prSet presAssocID="{8A1145EE-F5A8-405F-85A2-314ED88D933A}" presName="parTxOnlySpace" presStyleCnt="0"/>
      <dgm:spPr/>
    </dgm:pt>
    <dgm:pt modelId="{D9D66365-8297-4B74-ADB0-639C7D7C6E42}" type="pres">
      <dgm:prSet presAssocID="{CF09341C-3766-4B3C-884E-EF0300617DB0}" presName="parTxOnly" presStyleLbl="node1" presStyleIdx="1" presStyleCnt="4">
        <dgm:presLayoutVars>
          <dgm:chMax val="0"/>
          <dgm:chPref val="0"/>
          <dgm:bulletEnabled val="1"/>
        </dgm:presLayoutVars>
      </dgm:prSet>
      <dgm:spPr/>
    </dgm:pt>
    <dgm:pt modelId="{F6467E40-4492-4BBF-AF3C-B3A4AE4D96E0}" type="pres">
      <dgm:prSet presAssocID="{8A909111-5D79-4F01-902A-D3490075F027}" presName="parTxOnlySpace" presStyleCnt="0"/>
      <dgm:spPr/>
    </dgm:pt>
    <dgm:pt modelId="{6BF00572-AE52-4147-8B7B-91ACC1A71F8A}" type="pres">
      <dgm:prSet presAssocID="{6494C797-9595-4E26-B4D0-5F6E13050050}" presName="parTxOnly" presStyleLbl="node1" presStyleIdx="2" presStyleCnt="4">
        <dgm:presLayoutVars>
          <dgm:chMax val="0"/>
          <dgm:chPref val="0"/>
          <dgm:bulletEnabled val="1"/>
        </dgm:presLayoutVars>
      </dgm:prSet>
      <dgm:spPr/>
    </dgm:pt>
    <dgm:pt modelId="{ABCEF124-3145-4F0D-8C82-8A8C18DB32D6}" type="pres">
      <dgm:prSet presAssocID="{A5D25FEC-D06A-486A-A357-6A107B026FC8}" presName="parTxOnlySpace" presStyleCnt="0"/>
      <dgm:spPr/>
    </dgm:pt>
    <dgm:pt modelId="{1416D282-E6CE-44A6-9D07-B186A7A28C19}" type="pres">
      <dgm:prSet presAssocID="{5DC42806-E1D0-4ADC-A4F3-343B0FEE3D09}" presName="parTxOnly" presStyleLbl="node1" presStyleIdx="3" presStyleCnt="4">
        <dgm:presLayoutVars>
          <dgm:chMax val="0"/>
          <dgm:chPref val="0"/>
          <dgm:bulletEnabled val="1"/>
        </dgm:presLayoutVars>
      </dgm:prSet>
      <dgm:spPr/>
    </dgm:pt>
  </dgm:ptLst>
  <dgm:cxnLst>
    <dgm:cxn modelId="{516DE706-16DB-411E-AF35-6D1CD779A937}" srcId="{05B9ADF4-B4A1-484A-BD84-3CDB8010371C}" destId="{6494C797-9595-4E26-B4D0-5F6E13050050}" srcOrd="2" destOrd="0" parTransId="{0A9B4805-FBA7-43A9-81D7-252A95935702}" sibTransId="{A5D25FEC-D06A-486A-A357-6A107B026FC8}"/>
    <dgm:cxn modelId="{595E6927-B904-4059-B244-DB96B7F37432}" type="presOf" srcId="{5DC42806-E1D0-4ADC-A4F3-343B0FEE3D09}" destId="{1416D282-E6CE-44A6-9D07-B186A7A28C19}" srcOrd="0" destOrd="0" presId="urn:microsoft.com/office/officeart/2005/8/layout/chevron1"/>
    <dgm:cxn modelId="{A198438B-DD98-4206-90AB-887A16EB2B75}" type="presOf" srcId="{CF09341C-3766-4B3C-884E-EF0300617DB0}" destId="{D9D66365-8297-4B74-ADB0-639C7D7C6E42}" srcOrd="0" destOrd="0" presId="urn:microsoft.com/office/officeart/2005/8/layout/chevron1"/>
    <dgm:cxn modelId="{547340B0-2B79-4344-90E4-5831249DAF1F}" type="presOf" srcId="{1D4BABCA-BCEE-4E43-98D9-6C7B6665705C}" destId="{133DD741-07C0-48E8-9CBB-C1F573C85A67}" srcOrd="0" destOrd="0" presId="urn:microsoft.com/office/officeart/2005/8/layout/chevron1"/>
    <dgm:cxn modelId="{1A342EE4-1F1A-470E-AA8A-2A53C6ED42AB}" srcId="{05B9ADF4-B4A1-484A-BD84-3CDB8010371C}" destId="{1D4BABCA-BCEE-4E43-98D9-6C7B6665705C}" srcOrd="0" destOrd="0" parTransId="{CA371B80-D430-45D7-8FD9-17899BD637FB}" sibTransId="{8A1145EE-F5A8-405F-85A2-314ED88D933A}"/>
    <dgm:cxn modelId="{86E58BF5-2168-45B3-A6D4-BC050137A5BA}" srcId="{05B9ADF4-B4A1-484A-BD84-3CDB8010371C}" destId="{5DC42806-E1D0-4ADC-A4F3-343B0FEE3D09}" srcOrd="3" destOrd="0" parTransId="{F1AD52AA-08FC-4D9D-A778-3316F0042E4A}" sibTransId="{8CE88D8B-9FC9-47AF-91B1-84AA04FBBF95}"/>
    <dgm:cxn modelId="{E17D83F7-274F-4059-A9E8-B99D3D54A249}" srcId="{05B9ADF4-B4A1-484A-BD84-3CDB8010371C}" destId="{CF09341C-3766-4B3C-884E-EF0300617DB0}" srcOrd="1" destOrd="0" parTransId="{9B87D510-32FB-48A1-8B56-472FBCAFE97D}" sibTransId="{8A909111-5D79-4F01-902A-D3490075F027}"/>
    <dgm:cxn modelId="{F828C9FF-A874-4CBF-B944-C66993CD4906}" type="presOf" srcId="{05B9ADF4-B4A1-484A-BD84-3CDB8010371C}" destId="{804EADBB-6BD1-41D5-AF59-B93132B609CC}" srcOrd="0" destOrd="0" presId="urn:microsoft.com/office/officeart/2005/8/layout/chevron1"/>
    <dgm:cxn modelId="{87C4E1FF-DCB6-4C11-8D58-4F926194FEBF}" type="presOf" srcId="{6494C797-9595-4E26-B4D0-5F6E13050050}" destId="{6BF00572-AE52-4147-8B7B-91ACC1A71F8A}" srcOrd="0" destOrd="0" presId="urn:microsoft.com/office/officeart/2005/8/layout/chevron1"/>
    <dgm:cxn modelId="{9E31A35F-14BD-4ED7-AD4E-DEEF265580AA}" type="presParOf" srcId="{804EADBB-6BD1-41D5-AF59-B93132B609CC}" destId="{133DD741-07C0-48E8-9CBB-C1F573C85A67}" srcOrd="0" destOrd="0" presId="urn:microsoft.com/office/officeart/2005/8/layout/chevron1"/>
    <dgm:cxn modelId="{BABA4E0A-6F24-45D5-8E50-F02608855DE4}" type="presParOf" srcId="{804EADBB-6BD1-41D5-AF59-B93132B609CC}" destId="{467DEDB4-4381-4B16-8646-A330C375D4D6}" srcOrd="1" destOrd="0" presId="urn:microsoft.com/office/officeart/2005/8/layout/chevron1"/>
    <dgm:cxn modelId="{53DDFFD3-2869-453E-AD5F-B81E2B95169B}" type="presParOf" srcId="{804EADBB-6BD1-41D5-AF59-B93132B609CC}" destId="{D9D66365-8297-4B74-ADB0-639C7D7C6E42}" srcOrd="2" destOrd="0" presId="urn:microsoft.com/office/officeart/2005/8/layout/chevron1"/>
    <dgm:cxn modelId="{728D880C-03EF-4989-BA43-8109273FB02F}" type="presParOf" srcId="{804EADBB-6BD1-41D5-AF59-B93132B609CC}" destId="{F6467E40-4492-4BBF-AF3C-B3A4AE4D96E0}" srcOrd="3" destOrd="0" presId="urn:microsoft.com/office/officeart/2005/8/layout/chevron1"/>
    <dgm:cxn modelId="{DAD14C31-3BEE-43C4-8AAE-C330EE4FFB8F}" type="presParOf" srcId="{804EADBB-6BD1-41D5-AF59-B93132B609CC}" destId="{6BF00572-AE52-4147-8B7B-91ACC1A71F8A}" srcOrd="4" destOrd="0" presId="urn:microsoft.com/office/officeart/2005/8/layout/chevron1"/>
    <dgm:cxn modelId="{FF8A7DD7-C4CA-4A6C-931C-F187D316C9B2}" type="presParOf" srcId="{804EADBB-6BD1-41D5-AF59-B93132B609CC}" destId="{ABCEF124-3145-4F0D-8C82-8A8C18DB32D6}" srcOrd="5" destOrd="0" presId="urn:microsoft.com/office/officeart/2005/8/layout/chevron1"/>
    <dgm:cxn modelId="{E5B4AAC3-FE94-4A23-9926-1728289A20B6}" type="presParOf" srcId="{804EADBB-6BD1-41D5-AF59-B93132B609CC}" destId="{1416D282-E6CE-44A6-9D07-B186A7A28C19}"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A2DCC1-57C9-4920-AC4B-33906A76947D}" type="doc">
      <dgm:prSet loTypeId="urn:microsoft.com/office/officeart/2005/8/layout/chevron1" loCatId="process" qsTypeId="urn:microsoft.com/office/officeart/2005/8/quickstyle/simple1" qsCatId="simple" csTypeId="urn:microsoft.com/office/officeart/2005/8/colors/accent1_2" csCatId="accent1" phldr="1"/>
      <dgm:spPr/>
    </dgm:pt>
    <dgm:pt modelId="{B5B32835-33BF-4770-9AF3-9C39791990DB}">
      <dgm:prSet phldr="0"/>
      <dgm:spPr/>
      <dgm:t>
        <a:bodyPr/>
        <a:lstStyle/>
        <a:p>
          <a:pPr algn="l" rtl="0"/>
          <a:r>
            <a:rPr lang="en-GB" dirty="0">
              <a:latin typeface="Calibri Light" panose="020F0302020204030204"/>
            </a:rPr>
            <a:t>Wikipedia (SpaceX Launch Data)</a:t>
          </a:r>
        </a:p>
      </dgm:t>
    </dgm:pt>
    <dgm:pt modelId="{5147D7ED-131D-42B1-8268-F3AFB9F216CB}" type="parTrans" cxnId="{69FB74D7-A33D-45A3-BA9A-A128953AD98B}">
      <dgm:prSet/>
      <dgm:spPr/>
    </dgm:pt>
    <dgm:pt modelId="{F078C46F-3AE8-433C-B4BB-2673E9746BF5}" type="sibTrans" cxnId="{69FB74D7-A33D-45A3-BA9A-A128953AD98B}">
      <dgm:prSet/>
      <dgm:spPr/>
    </dgm:pt>
    <dgm:pt modelId="{DCAF3A98-6EB5-4C0A-AEC0-30CB693DB2FF}">
      <dgm:prSet phldr="0"/>
      <dgm:spPr/>
      <dgm:t>
        <a:bodyPr/>
        <a:lstStyle/>
        <a:p>
          <a:pPr algn="l" rtl="0"/>
          <a:r>
            <a:rPr lang="en-GB" dirty="0">
              <a:latin typeface="Calibri Light" panose="020F0302020204030204"/>
            </a:rPr>
            <a:t>Check for required data</a:t>
          </a:r>
          <a:endParaRPr lang="en-GB" dirty="0"/>
        </a:p>
      </dgm:t>
    </dgm:pt>
    <dgm:pt modelId="{7D1872F0-1B64-4D01-B6E5-F697A413A256}" type="parTrans" cxnId="{D33D0964-1C53-44C1-9C66-108128370820}">
      <dgm:prSet/>
      <dgm:spPr/>
    </dgm:pt>
    <dgm:pt modelId="{F5DF4D29-CDD9-4B25-8AD7-CF428B4E8434}" type="sibTrans" cxnId="{D33D0964-1C53-44C1-9C66-108128370820}">
      <dgm:prSet/>
      <dgm:spPr/>
    </dgm:pt>
    <dgm:pt modelId="{64B34A0F-F188-4AD1-BF7A-0E4AEC33ED38}">
      <dgm:prSet phldr="0"/>
      <dgm:spPr/>
      <dgm:t>
        <a:bodyPr/>
        <a:lstStyle/>
        <a:p>
          <a:pPr algn="l"/>
          <a:r>
            <a:rPr lang="en-GB" dirty="0">
              <a:latin typeface="Calibri Light" panose="020F0302020204030204"/>
            </a:rPr>
            <a:t>Scrape</a:t>
          </a:r>
          <a:r>
            <a:rPr lang="en-GB" dirty="0"/>
            <a:t> the website using Beautiful Soup</a:t>
          </a:r>
        </a:p>
      </dgm:t>
    </dgm:pt>
    <dgm:pt modelId="{3D400387-8DA6-4EC7-901A-FE0FE5EA8A11}" type="parTrans" cxnId="{90DFF2F0-12EE-42CA-A8EB-EA13D1D5FA6A}">
      <dgm:prSet/>
      <dgm:spPr/>
    </dgm:pt>
    <dgm:pt modelId="{81D71DA0-4031-4746-995F-2CA7D8619C45}" type="sibTrans" cxnId="{90DFF2F0-12EE-42CA-A8EB-EA13D1D5FA6A}">
      <dgm:prSet/>
      <dgm:spPr/>
    </dgm:pt>
    <dgm:pt modelId="{00B92831-DCDB-4F6C-AF7F-2B4E754BDD92}">
      <dgm:prSet phldr="0"/>
      <dgm:spPr/>
      <dgm:t>
        <a:bodyPr/>
        <a:lstStyle/>
        <a:p>
          <a:pPr algn="l"/>
          <a:r>
            <a:rPr lang="en-GB" dirty="0"/>
            <a:t>Send an HTTP request</a:t>
          </a:r>
        </a:p>
      </dgm:t>
    </dgm:pt>
    <dgm:pt modelId="{4AAF0786-335F-4438-9D80-60B59C64CA6D}" type="parTrans" cxnId="{8089C898-C20B-4900-A263-217EB9E40818}">
      <dgm:prSet/>
      <dgm:spPr/>
    </dgm:pt>
    <dgm:pt modelId="{625A1781-B0D8-4341-8150-4DBA4E39C890}" type="sibTrans" cxnId="{8089C898-C20B-4900-A263-217EB9E40818}">
      <dgm:prSet/>
      <dgm:spPr/>
    </dgm:pt>
    <dgm:pt modelId="{316FC6FE-3A23-42D9-952F-61E09825ADE8}">
      <dgm:prSet phldr="0"/>
      <dgm:spPr/>
      <dgm:t>
        <a:bodyPr/>
        <a:lstStyle/>
        <a:p>
          <a:pPr algn="l"/>
          <a:r>
            <a:rPr lang="en-GB" dirty="0"/>
            <a:t>Receive the HTML response</a:t>
          </a:r>
        </a:p>
      </dgm:t>
    </dgm:pt>
    <dgm:pt modelId="{CF95E83C-B329-45D0-A3DA-3F0729B2688C}" type="parTrans" cxnId="{D9112E59-2414-4A80-9FCE-18D098059D9D}">
      <dgm:prSet/>
      <dgm:spPr/>
    </dgm:pt>
    <dgm:pt modelId="{B7A42C59-2244-4516-89EE-2CECCB216316}" type="sibTrans" cxnId="{D9112E59-2414-4A80-9FCE-18D098059D9D}">
      <dgm:prSet/>
      <dgm:spPr/>
    </dgm:pt>
    <dgm:pt modelId="{0ADB6752-3093-4C9D-8EE9-960974982C1E}">
      <dgm:prSet phldr="0"/>
      <dgm:spPr/>
      <dgm:t>
        <a:bodyPr/>
        <a:lstStyle/>
        <a:p>
          <a:pPr algn="l" rtl="0"/>
          <a:r>
            <a:rPr lang="en-GB" dirty="0"/>
            <a:t>Parse </a:t>
          </a:r>
          <a:r>
            <a:rPr lang="en-GB" dirty="0">
              <a:latin typeface="Calibri Light" panose="020F0302020204030204"/>
            </a:rPr>
            <a:t>&amp; Extract</a:t>
          </a:r>
          <a:r>
            <a:rPr lang="en-GB" dirty="0"/>
            <a:t> the </a:t>
          </a:r>
          <a:r>
            <a:rPr lang="en-GB" dirty="0">
              <a:latin typeface="Calibri Light" panose="020F0302020204030204"/>
            </a:rPr>
            <a:t>Data</a:t>
          </a:r>
          <a:endParaRPr lang="en-GB" dirty="0"/>
        </a:p>
      </dgm:t>
    </dgm:pt>
    <dgm:pt modelId="{0BAA12A3-8B66-464A-A176-82DA6D7D22AB}" type="parTrans" cxnId="{024E1B06-6D56-484E-B884-2A3F90118A1D}">
      <dgm:prSet/>
      <dgm:spPr/>
    </dgm:pt>
    <dgm:pt modelId="{86AF93DC-3710-47F5-9DEE-66DA8DF921E7}" type="sibTrans" cxnId="{024E1B06-6D56-484E-B884-2A3F90118A1D}">
      <dgm:prSet/>
      <dgm:spPr/>
    </dgm:pt>
    <dgm:pt modelId="{92F54017-104C-42B0-BBEC-3D5ED6280C6C}" type="pres">
      <dgm:prSet presAssocID="{EBA2DCC1-57C9-4920-AC4B-33906A76947D}" presName="Name0" presStyleCnt="0">
        <dgm:presLayoutVars>
          <dgm:dir/>
          <dgm:animLvl val="lvl"/>
          <dgm:resizeHandles val="exact"/>
        </dgm:presLayoutVars>
      </dgm:prSet>
      <dgm:spPr/>
    </dgm:pt>
    <dgm:pt modelId="{E1D2B766-0291-496B-9E99-FEE4FF185B15}" type="pres">
      <dgm:prSet presAssocID="{B5B32835-33BF-4770-9AF3-9C39791990DB}" presName="parTxOnly" presStyleLbl="node1" presStyleIdx="0" presStyleCnt="6">
        <dgm:presLayoutVars>
          <dgm:chMax val="0"/>
          <dgm:chPref val="0"/>
          <dgm:bulletEnabled val="1"/>
        </dgm:presLayoutVars>
      </dgm:prSet>
      <dgm:spPr/>
    </dgm:pt>
    <dgm:pt modelId="{66FDAB93-5306-4BC8-9991-75AD183A9C00}" type="pres">
      <dgm:prSet presAssocID="{F078C46F-3AE8-433C-B4BB-2673E9746BF5}" presName="parTxOnlySpace" presStyleCnt="0"/>
      <dgm:spPr/>
    </dgm:pt>
    <dgm:pt modelId="{24F29528-76C3-4299-A71A-AF631C04B62E}" type="pres">
      <dgm:prSet presAssocID="{DCAF3A98-6EB5-4C0A-AEC0-30CB693DB2FF}" presName="parTxOnly" presStyleLbl="node1" presStyleIdx="1" presStyleCnt="6">
        <dgm:presLayoutVars>
          <dgm:chMax val="0"/>
          <dgm:chPref val="0"/>
          <dgm:bulletEnabled val="1"/>
        </dgm:presLayoutVars>
      </dgm:prSet>
      <dgm:spPr/>
    </dgm:pt>
    <dgm:pt modelId="{B9F852A9-0F7E-40A9-B209-7795288671B6}" type="pres">
      <dgm:prSet presAssocID="{F5DF4D29-CDD9-4B25-8AD7-CF428B4E8434}" presName="parTxOnlySpace" presStyleCnt="0"/>
      <dgm:spPr/>
    </dgm:pt>
    <dgm:pt modelId="{E36F89BA-7179-4C37-A765-8425A28E527E}" type="pres">
      <dgm:prSet presAssocID="{64B34A0F-F188-4AD1-BF7A-0E4AEC33ED38}" presName="parTxOnly" presStyleLbl="node1" presStyleIdx="2" presStyleCnt="6">
        <dgm:presLayoutVars>
          <dgm:chMax val="0"/>
          <dgm:chPref val="0"/>
          <dgm:bulletEnabled val="1"/>
        </dgm:presLayoutVars>
      </dgm:prSet>
      <dgm:spPr/>
    </dgm:pt>
    <dgm:pt modelId="{270F2796-F287-4D4A-8646-72574850B165}" type="pres">
      <dgm:prSet presAssocID="{81D71DA0-4031-4746-995F-2CA7D8619C45}" presName="parTxOnlySpace" presStyleCnt="0"/>
      <dgm:spPr/>
    </dgm:pt>
    <dgm:pt modelId="{9762F8F7-F15D-4770-BB7D-A9B326DDB719}" type="pres">
      <dgm:prSet presAssocID="{00B92831-DCDB-4F6C-AF7F-2B4E754BDD92}" presName="parTxOnly" presStyleLbl="node1" presStyleIdx="3" presStyleCnt="6">
        <dgm:presLayoutVars>
          <dgm:chMax val="0"/>
          <dgm:chPref val="0"/>
          <dgm:bulletEnabled val="1"/>
        </dgm:presLayoutVars>
      </dgm:prSet>
      <dgm:spPr/>
    </dgm:pt>
    <dgm:pt modelId="{7C675857-AFE7-4D5C-AF4E-1F4AA49CCC32}" type="pres">
      <dgm:prSet presAssocID="{625A1781-B0D8-4341-8150-4DBA4E39C890}" presName="parTxOnlySpace" presStyleCnt="0"/>
      <dgm:spPr/>
    </dgm:pt>
    <dgm:pt modelId="{AA6C5983-01B3-47B7-A136-146BA4585D54}" type="pres">
      <dgm:prSet presAssocID="{316FC6FE-3A23-42D9-952F-61E09825ADE8}" presName="parTxOnly" presStyleLbl="node1" presStyleIdx="4" presStyleCnt="6">
        <dgm:presLayoutVars>
          <dgm:chMax val="0"/>
          <dgm:chPref val="0"/>
          <dgm:bulletEnabled val="1"/>
        </dgm:presLayoutVars>
      </dgm:prSet>
      <dgm:spPr/>
    </dgm:pt>
    <dgm:pt modelId="{6D1B170C-9191-477B-8E8F-E578705AD249}" type="pres">
      <dgm:prSet presAssocID="{B7A42C59-2244-4516-89EE-2CECCB216316}" presName="parTxOnlySpace" presStyleCnt="0"/>
      <dgm:spPr/>
    </dgm:pt>
    <dgm:pt modelId="{CE0E1FAF-09F0-4437-A6EA-BB4479498AE7}" type="pres">
      <dgm:prSet presAssocID="{0ADB6752-3093-4C9D-8EE9-960974982C1E}" presName="parTxOnly" presStyleLbl="node1" presStyleIdx="5" presStyleCnt="6">
        <dgm:presLayoutVars>
          <dgm:chMax val="0"/>
          <dgm:chPref val="0"/>
          <dgm:bulletEnabled val="1"/>
        </dgm:presLayoutVars>
      </dgm:prSet>
      <dgm:spPr/>
    </dgm:pt>
  </dgm:ptLst>
  <dgm:cxnLst>
    <dgm:cxn modelId="{024E1B06-6D56-484E-B884-2A3F90118A1D}" srcId="{EBA2DCC1-57C9-4920-AC4B-33906A76947D}" destId="{0ADB6752-3093-4C9D-8EE9-960974982C1E}" srcOrd="5" destOrd="0" parTransId="{0BAA12A3-8B66-464A-A176-82DA6D7D22AB}" sibTransId="{86AF93DC-3710-47F5-9DEE-66DA8DF921E7}"/>
    <dgm:cxn modelId="{72DEB21B-420B-4330-BF5E-AEA306298351}" type="presOf" srcId="{0ADB6752-3093-4C9D-8EE9-960974982C1E}" destId="{CE0E1FAF-09F0-4437-A6EA-BB4479498AE7}" srcOrd="0" destOrd="0" presId="urn:microsoft.com/office/officeart/2005/8/layout/chevron1"/>
    <dgm:cxn modelId="{464EA327-8E25-4E12-A164-A0AE702B5433}" type="presOf" srcId="{64B34A0F-F188-4AD1-BF7A-0E4AEC33ED38}" destId="{E36F89BA-7179-4C37-A765-8425A28E527E}" srcOrd="0" destOrd="0" presId="urn:microsoft.com/office/officeart/2005/8/layout/chevron1"/>
    <dgm:cxn modelId="{E7825C2C-2D4C-454A-A09B-253ED35F2B74}" type="presOf" srcId="{B5B32835-33BF-4770-9AF3-9C39791990DB}" destId="{E1D2B766-0291-496B-9E99-FEE4FF185B15}" srcOrd="0" destOrd="0" presId="urn:microsoft.com/office/officeart/2005/8/layout/chevron1"/>
    <dgm:cxn modelId="{60C43632-494B-4DB8-8A0D-5FF66E6BBC67}" type="presOf" srcId="{DCAF3A98-6EB5-4C0A-AEC0-30CB693DB2FF}" destId="{24F29528-76C3-4299-A71A-AF631C04B62E}" srcOrd="0" destOrd="0" presId="urn:microsoft.com/office/officeart/2005/8/layout/chevron1"/>
    <dgm:cxn modelId="{D33D0964-1C53-44C1-9C66-108128370820}" srcId="{EBA2DCC1-57C9-4920-AC4B-33906A76947D}" destId="{DCAF3A98-6EB5-4C0A-AEC0-30CB693DB2FF}" srcOrd="1" destOrd="0" parTransId="{7D1872F0-1B64-4D01-B6E5-F697A413A256}" sibTransId="{F5DF4D29-CDD9-4B25-8AD7-CF428B4E8434}"/>
    <dgm:cxn modelId="{D9112E59-2414-4A80-9FCE-18D098059D9D}" srcId="{EBA2DCC1-57C9-4920-AC4B-33906A76947D}" destId="{316FC6FE-3A23-42D9-952F-61E09825ADE8}" srcOrd="4" destOrd="0" parTransId="{CF95E83C-B329-45D0-A3DA-3F0729B2688C}" sibTransId="{B7A42C59-2244-4516-89EE-2CECCB216316}"/>
    <dgm:cxn modelId="{8089C898-C20B-4900-A263-217EB9E40818}" srcId="{EBA2DCC1-57C9-4920-AC4B-33906A76947D}" destId="{00B92831-DCDB-4F6C-AF7F-2B4E754BDD92}" srcOrd="3" destOrd="0" parTransId="{4AAF0786-335F-4438-9D80-60B59C64CA6D}" sibTransId="{625A1781-B0D8-4341-8150-4DBA4E39C890}"/>
    <dgm:cxn modelId="{69FB74D7-A33D-45A3-BA9A-A128953AD98B}" srcId="{EBA2DCC1-57C9-4920-AC4B-33906A76947D}" destId="{B5B32835-33BF-4770-9AF3-9C39791990DB}" srcOrd="0" destOrd="0" parTransId="{5147D7ED-131D-42B1-8268-F3AFB9F216CB}" sibTransId="{F078C46F-3AE8-433C-B4BB-2673E9746BF5}"/>
    <dgm:cxn modelId="{90E49DE8-B535-4B74-A73D-7278AB05B995}" type="presOf" srcId="{EBA2DCC1-57C9-4920-AC4B-33906A76947D}" destId="{92F54017-104C-42B0-BBEC-3D5ED6280C6C}" srcOrd="0" destOrd="0" presId="urn:microsoft.com/office/officeart/2005/8/layout/chevron1"/>
    <dgm:cxn modelId="{BDA653EC-BE9E-4FBA-86B0-C79B41DCC320}" type="presOf" srcId="{316FC6FE-3A23-42D9-952F-61E09825ADE8}" destId="{AA6C5983-01B3-47B7-A136-146BA4585D54}" srcOrd="0" destOrd="0" presId="urn:microsoft.com/office/officeart/2005/8/layout/chevron1"/>
    <dgm:cxn modelId="{160D32F0-1F6D-4128-8780-C0E38D8835A6}" type="presOf" srcId="{00B92831-DCDB-4F6C-AF7F-2B4E754BDD92}" destId="{9762F8F7-F15D-4770-BB7D-A9B326DDB719}" srcOrd="0" destOrd="0" presId="urn:microsoft.com/office/officeart/2005/8/layout/chevron1"/>
    <dgm:cxn modelId="{90DFF2F0-12EE-42CA-A8EB-EA13D1D5FA6A}" srcId="{EBA2DCC1-57C9-4920-AC4B-33906A76947D}" destId="{64B34A0F-F188-4AD1-BF7A-0E4AEC33ED38}" srcOrd="2" destOrd="0" parTransId="{3D400387-8DA6-4EC7-901A-FE0FE5EA8A11}" sibTransId="{81D71DA0-4031-4746-995F-2CA7D8619C45}"/>
    <dgm:cxn modelId="{8990313D-26FB-4A01-8190-CA0BDCBEB6B5}" type="presParOf" srcId="{92F54017-104C-42B0-BBEC-3D5ED6280C6C}" destId="{E1D2B766-0291-496B-9E99-FEE4FF185B15}" srcOrd="0" destOrd="0" presId="urn:microsoft.com/office/officeart/2005/8/layout/chevron1"/>
    <dgm:cxn modelId="{FAD31A1E-17D2-4A30-92CE-5C92DC3908D9}" type="presParOf" srcId="{92F54017-104C-42B0-BBEC-3D5ED6280C6C}" destId="{66FDAB93-5306-4BC8-9991-75AD183A9C00}" srcOrd="1" destOrd="0" presId="urn:microsoft.com/office/officeart/2005/8/layout/chevron1"/>
    <dgm:cxn modelId="{200ED894-544F-455F-8D33-7DB8B0F8AC64}" type="presParOf" srcId="{92F54017-104C-42B0-BBEC-3D5ED6280C6C}" destId="{24F29528-76C3-4299-A71A-AF631C04B62E}" srcOrd="2" destOrd="0" presId="urn:microsoft.com/office/officeart/2005/8/layout/chevron1"/>
    <dgm:cxn modelId="{72C626A3-DA76-4EE9-A14D-078C61C8397A}" type="presParOf" srcId="{92F54017-104C-42B0-BBEC-3D5ED6280C6C}" destId="{B9F852A9-0F7E-40A9-B209-7795288671B6}" srcOrd="3" destOrd="0" presId="urn:microsoft.com/office/officeart/2005/8/layout/chevron1"/>
    <dgm:cxn modelId="{83B7D4F2-3D4E-485A-BA5C-C9843D24C40F}" type="presParOf" srcId="{92F54017-104C-42B0-BBEC-3D5ED6280C6C}" destId="{E36F89BA-7179-4C37-A765-8425A28E527E}" srcOrd="4" destOrd="0" presId="urn:microsoft.com/office/officeart/2005/8/layout/chevron1"/>
    <dgm:cxn modelId="{F9C3A244-94DF-44E9-909C-A6D2FB188F7F}" type="presParOf" srcId="{92F54017-104C-42B0-BBEC-3D5ED6280C6C}" destId="{270F2796-F287-4D4A-8646-72574850B165}" srcOrd="5" destOrd="0" presId="urn:microsoft.com/office/officeart/2005/8/layout/chevron1"/>
    <dgm:cxn modelId="{27A19360-44B0-4CC8-9EF6-1FE510D93F9D}" type="presParOf" srcId="{92F54017-104C-42B0-BBEC-3D5ED6280C6C}" destId="{9762F8F7-F15D-4770-BB7D-A9B326DDB719}" srcOrd="6" destOrd="0" presId="urn:microsoft.com/office/officeart/2005/8/layout/chevron1"/>
    <dgm:cxn modelId="{02A66845-CE5D-413E-AFA4-CB9B891AC318}" type="presParOf" srcId="{92F54017-104C-42B0-BBEC-3D5ED6280C6C}" destId="{7C675857-AFE7-4D5C-AF4E-1F4AA49CCC32}" srcOrd="7" destOrd="0" presId="urn:microsoft.com/office/officeart/2005/8/layout/chevron1"/>
    <dgm:cxn modelId="{4C1D8CB2-4F15-49A0-A5CC-AF4EB6F7B3DF}" type="presParOf" srcId="{92F54017-104C-42B0-BBEC-3D5ED6280C6C}" destId="{AA6C5983-01B3-47B7-A136-146BA4585D54}" srcOrd="8" destOrd="0" presId="urn:microsoft.com/office/officeart/2005/8/layout/chevron1"/>
    <dgm:cxn modelId="{18BB47CD-E941-47D4-8A91-98A12EF4DBE2}" type="presParOf" srcId="{92F54017-104C-42B0-BBEC-3D5ED6280C6C}" destId="{6D1B170C-9191-477B-8E8F-E578705AD249}" srcOrd="9" destOrd="0" presId="urn:microsoft.com/office/officeart/2005/8/layout/chevron1"/>
    <dgm:cxn modelId="{7E50A8B1-0749-4550-94DD-CD709959DDD8}" type="presParOf" srcId="{92F54017-104C-42B0-BBEC-3D5ED6280C6C}" destId="{CE0E1FAF-09F0-4437-A6EA-BB4479498AE7}"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721A24-9D31-4CA9-A9AA-FF41BCAC85E6}"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GB"/>
        </a:p>
      </dgm:t>
    </dgm:pt>
    <dgm:pt modelId="{461DB30A-2B52-4752-A7FD-69EB6588B639}">
      <dgm:prSet phldrT="[Text]" phldr="0"/>
      <dgm:spPr/>
      <dgm:t>
        <a:bodyPr/>
        <a:lstStyle/>
        <a:p>
          <a:r>
            <a:rPr lang="en-GB" dirty="0"/>
            <a:t>Response</a:t>
          </a:r>
        </a:p>
      </dgm:t>
    </dgm:pt>
    <dgm:pt modelId="{80431DEB-93E6-4603-9725-146AF61DC3B3}" type="parTrans" cxnId="{A6AE0B68-5FE0-47A6-8C30-0548771353F2}">
      <dgm:prSet/>
      <dgm:spPr/>
    </dgm:pt>
    <dgm:pt modelId="{D6E142CF-4846-4C42-9479-472DB7A64587}" type="sibTrans" cxnId="{A6AE0B68-5FE0-47A6-8C30-0548771353F2}">
      <dgm:prSet/>
      <dgm:spPr/>
      <dgm:t>
        <a:bodyPr/>
        <a:lstStyle/>
        <a:p>
          <a:endParaRPr lang="en-GB"/>
        </a:p>
      </dgm:t>
    </dgm:pt>
    <dgm:pt modelId="{C17D6775-0B2D-4864-BD10-F946CA7E5832}">
      <dgm:prSet phldr="0"/>
      <dgm:spPr/>
      <dgm:t>
        <a:bodyPr/>
        <a:lstStyle/>
        <a:p>
          <a:pPr rtl="0"/>
          <a:r>
            <a:rPr lang="en-GB" dirty="0"/>
            <a:t>SpaceX API</a:t>
          </a:r>
          <a:endParaRPr lang="en-US" dirty="0"/>
        </a:p>
      </dgm:t>
    </dgm:pt>
    <dgm:pt modelId="{50D85379-ECE1-4426-ADDD-9CD4CA9A3677}" type="parTrans" cxnId="{4A329FD4-58C6-4200-B191-80CF990A79AC}">
      <dgm:prSet/>
      <dgm:spPr/>
    </dgm:pt>
    <dgm:pt modelId="{1269F153-25E2-408E-A7A0-A5AE018E5DD9}" type="sibTrans" cxnId="{4A329FD4-58C6-4200-B191-80CF990A79AC}">
      <dgm:prSet/>
      <dgm:spPr/>
      <dgm:t>
        <a:bodyPr/>
        <a:lstStyle/>
        <a:p>
          <a:endParaRPr lang="en-GB"/>
        </a:p>
      </dgm:t>
    </dgm:pt>
    <dgm:pt modelId="{B0848364-F3B9-4393-8311-A2ACEC63FBD4}">
      <dgm:prSet phldr="0"/>
      <dgm:spPr/>
      <dgm:t>
        <a:bodyPr/>
        <a:lstStyle/>
        <a:p>
          <a:r>
            <a:rPr lang="en-GB" dirty="0"/>
            <a:t>GET request</a:t>
          </a:r>
          <a:endParaRPr lang="en-US" dirty="0"/>
        </a:p>
      </dgm:t>
    </dgm:pt>
    <dgm:pt modelId="{957B909D-D782-41A9-A29D-B4E63AFF8DB0}" type="parTrans" cxnId="{F63E353D-191E-463B-8A4E-6B00FFA9C65C}">
      <dgm:prSet/>
      <dgm:spPr/>
    </dgm:pt>
    <dgm:pt modelId="{7E0D516F-C921-4B99-882C-9FB26729ABAD}" type="sibTrans" cxnId="{F63E353D-191E-463B-8A4E-6B00FFA9C65C}">
      <dgm:prSet/>
      <dgm:spPr/>
      <dgm:t>
        <a:bodyPr/>
        <a:lstStyle/>
        <a:p>
          <a:endParaRPr lang="en-GB"/>
        </a:p>
      </dgm:t>
    </dgm:pt>
    <dgm:pt modelId="{50B4148B-A5E7-4189-B3AB-8E56485DF778}" type="pres">
      <dgm:prSet presAssocID="{46721A24-9D31-4CA9-A9AA-FF41BCAC85E6}" presName="linearFlow" presStyleCnt="0">
        <dgm:presLayoutVars>
          <dgm:resizeHandles val="exact"/>
        </dgm:presLayoutVars>
      </dgm:prSet>
      <dgm:spPr/>
    </dgm:pt>
    <dgm:pt modelId="{D7060B35-2E93-4CFA-BD24-5BFFF418BD72}" type="pres">
      <dgm:prSet presAssocID="{C17D6775-0B2D-4864-BD10-F946CA7E5832}" presName="node" presStyleLbl="node1" presStyleIdx="0" presStyleCnt="3">
        <dgm:presLayoutVars>
          <dgm:bulletEnabled val="1"/>
        </dgm:presLayoutVars>
      </dgm:prSet>
      <dgm:spPr/>
    </dgm:pt>
    <dgm:pt modelId="{CE3AC3A1-CC92-492A-98A6-95D7752FF60F}" type="pres">
      <dgm:prSet presAssocID="{1269F153-25E2-408E-A7A0-A5AE018E5DD9}" presName="sibTrans" presStyleLbl="sibTrans2D1" presStyleIdx="0" presStyleCnt="2"/>
      <dgm:spPr/>
    </dgm:pt>
    <dgm:pt modelId="{51BDD15C-2A00-4B9B-B1FB-E181FFE926D2}" type="pres">
      <dgm:prSet presAssocID="{1269F153-25E2-408E-A7A0-A5AE018E5DD9}" presName="connectorText" presStyleLbl="sibTrans2D1" presStyleIdx="0" presStyleCnt="2"/>
      <dgm:spPr/>
    </dgm:pt>
    <dgm:pt modelId="{0991F82D-1A97-43B7-9AD0-2390134B3F2A}" type="pres">
      <dgm:prSet presAssocID="{B0848364-F3B9-4393-8311-A2ACEC63FBD4}" presName="node" presStyleLbl="node1" presStyleIdx="1" presStyleCnt="3">
        <dgm:presLayoutVars>
          <dgm:bulletEnabled val="1"/>
        </dgm:presLayoutVars>
      </dgm:prSet>
      <dgm:spPr/>
    </dgm:pt>
    <dgm:pt modelId="{9C77E549-CAD9-451F-A8BE-F0382BB39945}" type="pres">
      <dgm:prSet presAssocID="{7E0D516F-C921-4B99-882C-9FB26729ABAD}" presName="sibTrans" presStyleLbl="sibTrans2D1" presStyleIdx="1" presStyleCnt="2"/>
      <dgm:spPr/>
    </dgm:pt>
    <dgm:pt modelId="{A46CEC70-BD55-44A0-8CC0-E038F908B7DF}" type="pres">
      <dgm:prSet presAssocID="{7E0D516F-C921-4B99-882C-9FB26729ABAD}" presName="connectorText" presStyleLbl="sibTrans2D1" presStyleIdx="1" presStyleCnt="2"/>
      <dgm:spPr/>
    </dgm:pt>
    <dgm:pt modelId="{BEFA7767-943E-4E36-9BEF-A58A7D886030}" type="pres">
      <dgm:prSet presAssocID="{461DB30A-2B52-4752-A7FD-69EB6588B639}" presName="node" presStyleLbl="node1" presStyleIdx="2" presStyleCnt="3">
        <dgm:presLayoutVars>
          <dgm:bulletEnabled val="1"/>
        </dgm:presLayoutVars>
      </dgm:prSet>
      <dgm:spPr/>
    </dgm:pt>
  </dgm:ptLst>
  <dgm:cxnLst>
    <dgm:cxn modelId="{5B6D0435-01A6-49D7-8CCE-9E8F46A70222}" type="presOf" srcId="{1269F153-25E2-408E-A7A0-A5AE018E5DD9}" destId="{51BDD15C-2A00-4B9B-B1FB-E181FFE926D2}" srcOrd="1" destOrd="0" presId="urn:microsoft.com/office/officeart/2005/8/layout/process2"/>
    <dgm:cxn modelId="{F63E353D-191E-463B-8A4E-6B00FFA9C65C}" srcId="{46721A24-9D31-4CA9-A9AA-FF41BCAC85E6}" destId="{B0848364-F3B9-4393-8311-A2ACEC63FBD4}" srcOrd="1" destOrd="0" parTransId="{957B909D-D782-41A9-A29D-B4E63AFF8DB0}" sibTransId="{7E0D516F-C921-4B99-882C-9FB26729ABAD}"/>
    <dgm:cxn modelId="{A6AE0B68-5FE0-47A6-8C30-0548771353F2}" srcId="{46721A24-9D31-4CA9-A9AA-FF41BCAC85E6}" destId="{461DB30A-2B52-4752-A7FD-69EB6588B639}" srcOrd="2" destOrd="0" parTransId="{80431DEB-93E6-4603-9725-146AF61DC3B3}" sibTransId="{D6E142CF-4846-4C42-9479-472DB7A64587}"/>
    <dgm:cxn modelId="{37058168-5E05-4FC7-A6E2-FBEB4FDF5E4B}" type="presOf" srcId="{7E0D516F-C921-4B99-882C-9FB26729ABAD}" destId="{A46CEC70-BD55-44A0-8CC0-E038F908B7DF}" srcOrd="1" destOrd="0" presId="urn:microsoft.com/office/officeart/2005/8/layout/process2"/>
    <dgm:cxn modelId="{02AAF479-0BB3-48B1-AA42-7AC6DE21165C}" type="presOf" srcId="{7E0D516F-C921-4B99-882C-9FB26729ABAD}" destId="{9C77E549-CAD9-451F-A8BE-F0382BB39945}" srcOrd="0" destOrd="0" presId="urn:microsoft.com/office/officeart/2005/8/layout/process2"/>
    <dgm:cxn modelId="{C5C7B78B-D10D-46AB-A587-FE3EC8E73497}" type="presOf" srcId="{1269F153-25E2-408E-A7A0-A5AE018E5DD9}" destId="{CE3AC3A1-CC92-492A-98A6-95D7752FF60F}" srcOrd="0" destOrd="0" presId="urn:microsoft.com/office/officeart/2005/8/layout/process2"/>
    <dgm:cxn modelId="{8C153F9C-40C6-41AE-9366-CAB0F4C6D9D4}" type="presOf" srcId="{C17D6775-0B2D-4864-BD10-F946CA7E5832}" destId="{D7060B35-2E93-4CFA-BD24-5BFFF418BD72}" srcOrd="0" destOrd="0" presId="urn:microsoft.com/office/officeart/2005/8/layout/process2"/>
    <dgm:cxn modelId="{530D18BD-4B80-41C4-B46A-49C80DF962E1}" type="presOf" srcId="{46721A24-9D31-4CA9-A9AA-FF41BCAC85E6}" destId="{50B4148B-A5E7-4189-B3AB-8E56485DF778}" srcOrd="0" destOrd="0" presId="urn:microsoft.com/office/officeart/2005/8/layout/process2"/>
    <dgm:cxn modelId="{A8B08DD4-79D9-4379-B58E-4AF674F184FF}" type="presOf" srcId="{B0848364-F3B9-4393-8311-A2ACEC63FBD4}" destId="{0991F82D-1A97-43B7-9AD0-2390134B3F2A}" srcOrd="0" destOrd="0" presId="urn:microsoft.com/office/officeart/2005/8/layout/process2"/>
    <dgm:cxn modelId="{4A329FD4-58C6-4200-B191-80CF990A79AC}" srcId="{46721A24-9D31-4CA9-A9AA-FF41BCAC85E6}" destId="{C17D6775-0B2D-4864-BD10-F946CA7E5832}" srcOrd="0" destOrd="0" parTransId="{50D85379-ECE1-4426-ADDD-9CD4CA9A3677}" sibTransId="{1269F153-25E2-408E-A7A0-A5AE018E5DD9}"/>
    <dgm:cxn modelId="{C7404BDF-5C37-40EF-A1BE-AA0C4A7A472E}" type="presOf" srcId="{461DB30A-2B52-4752-A7FD-69EB6588B639}" destId="{BEFA7767-943E-4E36-9BEF-A58A7D886030}" srcOrd="0" destOrd="0" presId="urn:microsoft.com/office/officeart/2005/8/layout/process2"/>
    <dgm:cxn modelId="{04AFCA8A-BBDC-4CA4-8BB7-3451E20774D5}" type="presParOf" srcId="{50B4148B-A5E7-4189-B3AB-8E56485DF778}" destId="{D7060B35-2E93-4CFA-BD24-5BFFF418BD72}" srcOrd="0" destOrd="0" presId="urn:microsoft.com/office/officeart/2005/8/layout/process2"/>
    <dgm:cxn modelId="{CBEE7F0B-D66C-4840-B021-F601B35AAFE6}" type="presParOf" srcId="{50B4148B-A5E7-4189-B3AB-8E56485DF778}" destId="{CE3AC3A1-CC92-492A-98A6-95D7752FF60F}" srcOrd="1" destOrd="0" presId="urn:microsoft.com/office/officeart/2005/8/layout/process2"/>
    <dgm:cxn modelId="{2E8804F2-F957-4E72-8798-50C012B46170}" type="presParOf" srcId="{CE3AC3A1-CC92-492A-98A6-95D7752FF60F}" destId="{51BDD15C-2A00-4B9B-B1FB-E181FFE926D2}" srcOrd="0" destOrd="0" presId="urn:microsoft.com/office/officeart/2005/8/layout/process2"/>
    <dgm:cxn modelId="{63AAADD5-D660-4C4A-93E7-235CCBBB44F2}" type="presParOf" srcId="{50B4148B-A5E7-4189-B3AB-8E56485DF778}" destId="{0991F82D-1A97-43B7-9AD0-2390134B3F2A}" srcOrd="2" destOrd="0" presId="urn:microsoft.com/office/officeart/2005/8/layout/process2"/>
    <dgm:cxn modelId="{81950D90-964C-471C-A0C2-5ABE0A4CC4C5}" type="presParOf" srcId="{50B4148B-A5E7-4189-B3AB-8E56485DF778}" destId="{9C77E549-CAD9-451F-A8BE-F0382BB39945}" srcOrd="3" destOrd="0" presId="urn:microsoft.com/office/officeart/2005/8/layout/process2"/>
    <dgm:cxn modelId="{57E3FB6D-F3C2-4637-8F62-8517E7EF71A3}" type="presParOf" srcId="{9C77E549-CAD9-451F-A8BE-F0382BB39945}" destId="{A46CEC70-BD55-44A0-8CC0-E038F908B7DF}" srcOrd="0" destOrd="0" presId="urn:microsoft.com/office/officeart/2005/8/layout/process2"/>
    <dgm:cxn modelId="{096CA3CB-7A72-4D01-98B2-7D3CE1F4AFA4}" type="presParOf" srcId="{50B4148B-A5E7-4189-B3AB-8E56485DF778}" destId="{BEFA7767-943E-4E36-9BEF-A58A7D886030}"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7C6D4A-E9DA-40BF-A5B5-A08C672CBE8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04F6990-C30B-416E-961C-9284D8CC2B8D}">
      <dgm:prSet/>
      <dgm:spPr/>
      <dgm:t>
        <a:bodyPr/>
        <a:lstStyle/>
        <a:p>
          <a:pPr>
            <a:lnSpc>
              <a:spcPct val="100000"/>
            </a:lnSpc>
          </a:pPr>
          <a:r>
            <a:rPr lang="en-US"/>
            <a:t>The API used is </a:t>
          </a:r>
          <a:r>
            <a:rPr lang="en-US">
              <a:hlinkClick xmlns:r="http://schemas.openxmlformats.org/officeDocument/2006/relationships" r:id="rId1"/>
            </a:rPr>
            <a:t>SpaceX API</a:t>
          </a:r>
          <a:endParaRPr lang="en-US"/>
        </a:p>
      </dgm:t>
    </dgm:pt>
    <dgm:pt modelId="{4AB5D7C5-E4C8-4EC5-BF38-A7395BC8587C}" type="parTrans" cxnId="{D2792C50-AB72-41DA-890C-BAB86A5327BE}">
      <dgm:prSet/>
      <dgm:spPr/>
      <dgm:t>
        <a:bodyPr/>
        <a:lstStyle/>
        <a:p>
          <a:endParaRPr lang="en-US"/>
        </a:p>
      </dgm:t>
    </dgm:pt>
    <dgm:pt modelId="{59A62A76-B914-401A-8F72-2774973F8A68}" type="sibTrans" cxnId="{D2792C50-AB72-41DA-890C-BAB86A5327BE}">
      <dgm:prSet/>
      <dgm:spPr/>
      <dgm:t>
        <a:bodyPr/>
        <a:lstStyle/>
        <a:p>
          <a:endParaRPr lang="en-US"/>
        </a:p>
      </dgm:t>
    </dgm:pt>
    <dgm:pt modelId="{38A5C33D-BC3A-4333-83E3-187A4EC08239}">
      <dgm:prSet/>
      <dgm:spPr/>
      <dgm:t>
        <a:bodyPr/>
        <a:lstStyle/>
        <a:p>
          <a:pPr>
            <a:lnSpc>
              <a:spcPct val="100000"/>
            </a:lnSpc>
          </a:pPr>
          <a:r>
            <a:rPr lang="en-US"/>
            <a:t>It contains several Data we have filtered it to Falcon 9</a:t>
          </a:r>
        </a:p>
      </dgm:t>
    </dgm:pt>
    <dgm:pt modelId="{481F189B-55A0-4671-AEC2-6F50DB77923D}" type="parTrans" cxnId="{F8D589F6-01DB-4082-BBBA-E8F4B468405A}">
      <dgm:prSet/>
      <dgm:spPr/>
      <dgm:t>
        <a:bodyPr/>
        <a:lstStyle/>
        <a:p>
          <a:endParaRPr lang="en-US"/>
        </a:p>
      </dgm:t>
    </dgm:pt>
    <dgm:pt modelId="{7B64625F-81CC-43B2-8B28-20BE73D39A9A}" type="sibTrans" cxnId="{F8D589F6-01DB-4082-BBBA-E8F4B468405A}">
      <dgm:prSet/>
      <dgm:spPr/>
      <dgm:t>
        <a:bodyPr/>
        <a:lstStyle/>
        <a:p>
          <a:endParaRPr lang="en-US"/>
        </a:p>
      </dgm:t>
    </dgm:pt>
    <dgm:pt modelId="{8A0B0AE7-3E75-4E06-92D8-3C42743FCEA0}">
      <dgm:prSet/>
      <dgm:spPr/>
      <dgm:t>
        <a:bodyPr/>
        <a:lstStyle/>
        <a:p>
          <a:pPr>
            <a:lnSpc>
              <a:spcPct val="100000"/>
            </a:lnSpc>
          </a:pPr>
          <a:r>
            <a:rPr lang="en-US"/>
            <a:t>The missing value in payload mass is replaced with the Average payload mass</a:t>
          </a:r>
        </a:p>
      </dgm:t>
    </dgm:pt>
    <dgm:pt modelId="{E64FB36C-EE9F-45DA-BFFB-EADAD7CA6AA3}" type="parTrans" cxnId="{DFA976A9-D265-475B-9974-365482D4028A}">
      <dgm:prSet/>
      <dgm:spPr/>
      <dgm:t>
        <a:bodyPr/>
        <a:lstStyle/>
        <a:p>
          <a:endParaRPr lang="en-US"/>
        </a:p>
      </dgm:t>
    </dgm:pt>
    <dgm:pt modelId="{5BBB6D91-E077-4469-BB00-276F7C537464}" type="sibTrans" cxnId="{DFA976A9-D265-475B-9974-365482D4028A}">
      <dgm:prSet/>
      <dgm:spPr/>
      <dgm:t>
        <a:bodyPr/>
        <a:lstStyle/>
        <a:p>
          <a:endParaRPr lang="en-US"/>
        </a:p>
      </dgm:t>
    </dgm:pt>
    <dgm:pt modelId="{FEC6FC84-5CBB-46DA-B568-113087695B6C}">
      <dgm:prSet/>
      <dgm:spPr/>
      <dgm:t>
        <a:bodyPr/>
        <a:lstStyle/>
        <a:p>
          <a:pPr>
            <a:lnSpc>
              <a:spcPct val="100000"/>
            </a:lnSpc>
          </a:pPr>
          <a:r>
            <a:rPr lang="en-US"/>
            <a:t>GitHub URL:   </a:t>
          </a:r>
          <a:r>
            <a:rPr lang="en-US">
              <a:hlinkClick xmlns:r="http://schemas.openxmlformats.org/officeDocument/2006/relationships" r:id="rId2"/>
            </a:rPr>
            <a:t>https://github.com/SoorajSheregar/Capstone-Project/blob/main/Data%20Collection%20API.ipynb</a:t>
          </a:r>
          <a:endParaRPr lang="en-US"/>
        </a:p>
      </dgm:t>
    </dgm:pt>
    <dgm:pt modelId="{6B7AC6D0-F679-49EB-B9BD-63568A44069D}" type="parTrans" cxnId="{FFBDE79E-CA40-4B9C-A76A-747A7A882539}">
      <dgm:prSet/>
      <dgm:spPr/>
      <dgm:t>
        <a:bodyPr/>
        <a:lstStyle/>
        <a:p>
          <a:endParaRPr lang="en-US"/>
        </a:p>
      </dgm:t>
    </dgm:pt>
    <dgm:pt modelId="{DA5C2A78-5299-4529-9099-79C920BE00BE}" type="sibTrans" cxnId="{FFBDE79E-CA40-4B9C-A76A-747A7A882539}">
      <dgm:prSet/>
      <dgm:spPr/>
      <dgm:t>
        <a:bodyPr/>
        <a:lstStyle/>
        <a:p>
          <a:endParaRPr lang="en-US"/>
        </a:p>
      </dgm:t>
    </dgm:pt>
    <dgm:pt modelId="{2F9B84CD-691B-4632-8AB6-16B49A4F3AB5}" type="pres">
      <dgm:prSet presAssocID="{157C6D4A-E9DA-40BF-A5B5-A08C672CBE8B}" presName="root" presStyleCnt="0">
        <dgm:presLayoutVars>
          <dgm:dir/>
          <dgm:resizeHandles val="exact"/>
        </dgm:presLayoutVars>
      </dgm:prSet>
      <dgm:spPr/>
    </dgm:pt>
    <dgm:pt modelId="{5D72C4DC-C29E-4BC5-BF09-5A4AAEC88DC5}" type="pres">
      <dgm:prSet presAssocID="{904F6990-C30B-416E-961C-9284D8CC2B8D}" presName="compNode" presStyleCnt="0"/>
      <dgm:spPr/>
    </dgm:pt>
    <dgm:pt modelId="{8577AED0-DB3A-41B9-9716-FC32B06AFB20}" type="pres">
      <dgm:prSet presAssocID="{904F6990-C30B-416E-961C-9284D8CC2B8D}" presName="bgRect" presStyleLbl="bgShp" presStyleIdx="0" presStyleCnt="4"/>
      <dgm:spPr/>
    </dgm:pt>
    <dgm:pt modelId="{6F8FF706-2C20-467C-AD43-0AF355D412AF}" type="pres">
      <dgm:prSet presAssocID="{904F6990-C30B-416E-961C-9284D8CC2B8D}" presName="iconRect" presStyleLbl="node1" presStyleIdx="0"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093CA91B-0026-43CA-9619-F68D9B77458E}" type="pres">
      <dgm:prSet presAssocID="{904F6990-C30B-416E-961C-9284D8CC2B8D}" presName="spaceRect" presStyleCnt="0"/>
      <dgm:spPr/>
    </dgm:pt>
    <dgm:pt modelId="{C7BD428E-9ABB-42D8-BE0C-A4A17B1B8280}" type="pres">
      <dgm:prSet presAssocID="{904F6990-C30B-416E-961C-9284D8CC2B8D}" presName="parTx" presStyleLbl="revTx" presStyleIdx="0" presStyleCnt="4">
        <dgm:presLayoutVars>
          <dgm:chMax val="0"/>
          <dgm:chPref val="0"/>
        </dgm:presLayoutVars>
      </dgm:prSet>
      <dgm:spPr/>
    </dgm:pt>
    <dgm:pt modelId="{C3CE6C79-9950-415B-95DC-7B38ABCBEAD7}" type="pres">
      <dgm:prSet presAssocID="{59A62A76-B914-401A-8F72-2774973F8A68}" presName="sibTrans" presStyleCnt="0"/>
      <dgm:spPr/>
    </dgm:pt>
    <dgm:pt modelId="{798CE8DC-9C7B-4D20-A6DD-87948CF45BD4}" type="pres">
      <dgm:prSet presAssocID="{38A5C33D-BC3A-4333-83E3-187A4EC08239}" presName="compNode" presStyleCnt="0"/>
      <dgm:spPr/>
    </dgm:pt>
    <dgm:pt modelId="{5C79BAD7-3DC0-4D66-B2ED-CD93BACD5B84}" type="pres">
      <dgm:prSet presAssocID="{38A5C33D-BC3A-4333-83E3-187A4EC08239}" presName="bgRect" presStyleLbl="bgShp" presStyleIdx="1" presStyleCnt="4"/>
      <dgm:spPr/>
    </dgm:pt>
    <dgm:pt modelId="{9ADA4A98-8EAE-479D-934E-F42533E6CC6B}" type="pres">
      <dgm:prSet presAssocID="{38A5C33D-BC3A-4333-83E3-187A4EC08239}" presName="iconRect" presStyleLbl="node1" presStyleIdx="1"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ick"/>
        </a:ext>
      </dgm:extLst>
    </dgm:pt>
    <dgm:pt modelId="{88E984B2-8409-4989-BFB1-647BBE5B6A22}" type="pres">
      <dgm:prSet presAssocID="{38A5C33D-BC3A-4333-83E3-187A4EC08239}" presName="spaceRect" presStyleCnt="0"/>
      <dgm:spPr/>
    </dgm:pt>
    <dgm:pt modelId="{DFE4CD2E-1672-4877-A452-C9B7AA3CBBF5}" type="pres">
      <dgm:prSet presAssocID="{38A5C33D-BC3A-4333-83E3-187A4EC08239}" presName="parTx" presStyleLbl="revTx" presStyleIdx="1" presStyleCnt="4">
        <dgm:presLayoutVars>
          <dgm:chMax val="0"/>
          <dgm:chPref val="0"/>
        </dgm:presLayoutVars>
      </dgm:prSet>
      <dgm:spPr/>
    </dgm:pt>
    <dgm:pt modelId="{A4F73BA8-7335-4ED8-AFE0-96C7D792B518}" type="pres">
      <dgm:prSet presAssocID="{7B64625F-81CC-43B2-8B28-20BE73D39A9A}" presName="sibTrans" presStyleCnt="0"/>
      <dgm:spPr/>
    </dgm:pt>
    <dgm:pt modelId="{37E9EA24-D1F2-4492-A5B8-271FECE9E7C4}" type="pres">
      <dgm:prSet presAssocID="{8A0B0AE7-3E75-4E06-92D8-3C42743FCEA0}" presName="compNode" presStyleCnt="0"/>
      <dgm:spPr/>
    </dgm:pt>
    <dgm:pt modelId="{81374F4E-631A-4BC9-96E0-0F7191AD5B13}" type="pres">
      <dgm:prSet presAssocID="{8A0B0AE7-3E75-4E06-92D8-3C42743FCEA0}" presName="bgRect" presStyleLbl="bgShp" presStyleIdx="2" presStyleCnt="4"/>
      <dgm:spPr/>
    </dgm:pt>
    <dgm:pt modelId="{C18B70DD-3414-455D-9DBC-08977CF20B4C}" type="pres">
      <dgm:prSet presAssocID="{8A0B0AE7-3E75-4E06-92D8-3C42743FCEA0}" presName="iconRect" presStyleLbl="node1" presStyleIdx="2"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ocket"/>
        </a:ext>
      </dgm:extLst>
    </dgm:pt>
    <dgm:pt modelId="{F2FD7725-E359-414B-9112-E504C456BEAC}" type="pres">
      <dgm:prSet presAssocID="{8A0B0AE7-3E75-4E06-92D8-3C42743FCEA0}" presName="spaceRect" presStyleCnt="0"/>
      <dgm:spPr/>
    </dgm:pt>
    <dgm:pt modelId="{5202EBD8-6474-4A8F-9BA6-B89E0540C7A6}" type="pres">
      <dgm:prSet presAssocID="{8A0B0AE7-3E75-4E06-92D8-3C42743FCEA0}" presName="parTx" presStyleLbl="revTx" presStyleIdx="2" presStyleCnt="4">
        <dgm:presLayoutVars>
          <dgm:chMax val="0"/>
          <dgm:chPref val="0"/>
        </dgm:presLayoutVars>
      </dgm:prSet>
      <dgm:spPr/>
    </dgm:pt>
    <dgm:pt modelId="{124F37FF-4B7B-4F4E-83A8-0588684FA9ED}" type="pres">
      <dgm:prSet presAssocID="{5BBB6D91-E077-4469-BB00-276F7C537464}" presName="sibTrans" presStyleCnt="0"/>
      <dgm:spPr/>
    </dgm:pt>
    <dgm:pt modelId="{E183C696-104F-41C6-8EA6-91FDDEDAD565}" type="pres">
      <dgm:prSet presAssocID="{FEC6FC84-5CBB-46DA-B568-113087695B6C}" presName="compNode" presStyleCnt="0"/>
      <dgm:spPr/>
    </dgm:pt>
    <dgm:pt modelId="{01EFC174-538E-4B3E-B2C7-5C94C52DC5ED}" type="pres">
      <dgm:prSet presAssocID="{FEC6FC84-5CBB-46DA-B568-113087695B6C}" presName="bgRect" presStyleLbl="bgShp" presStyleIdx="3" presStyleCnt="4"/>
      <dgm:spPr/>
    </dgm:pt>
    <dgm:pt modelId="{A1687EC3-B586-44AF-9C2B-DA7A293176A8}" type="pres">
      <dgm:prSet presAssocID="{FEC6FC84-5CBB-46DA-B568-113087695B6C}" presName="iconRect" presStyleLbl="node1" presStyleIdx="3" presStyleCnt="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hredder"/>
        </a:ext>
      </dgm:extLst>
    </dgm:pt>
    <dgm:pt modelId="{AB8B98D9-25E0-407D-9E6B-EBE9AE1B38E6}" type="pres">
      <dgm:prSet presAssocID="{FEC6FC84-5CBB-46DA-B568-113087695B6C}" presName="spaceRect" presStyleCnt="0"/>
      <dgm:spPr/>
    </dgm:pt>
    <dgm:pt modelId="{E4137185-8D7F-4181-A27E-50FE92392B24}" type="pres">
      <dgm:prSet presAssocID="{FEC6FC84-5CBB-46DA-B568-113087695B6C}" presName="parTx" presStyleLbl="revTx" presStyleIdx="3" presStyleCnt="4">
        <dgm:presLayoutVars>
          <dgm:chMax val="0"/>
          <dgm:chPref val="0"/>
        </dgm:presLayoutVars>
      </dgm:prSet>
      <dgm:spPr/>
    </dgm:pt>
  </dgm:ptLst>
  <dgm:cxnLst>
    <dgm:cxn modelId="{EE20D611-B3A3-4481-9B52-703B63609547}" type="presOf" srcId="{157C6D4A-E9DA-40BF-A5B5-A08C672CBE8B}" destId="{2F9B84CD-691B-4632-8AB6-16B49A4F3AB5}" srcOrd="0" destOrd="0" presId="urn:microsoft.com/office/officeart/2018/2/layout/IconVerticalSolidList"/>
    <dgm:cxn modelId="{6C3EAB65-F490-4309-9427-19F0594EFA95}" type="presOf" srcId="{FEC6FC84-5CBB-46DA-B568-113087695B6C}" destId="{E4137185-8D7F-4181-A27E-50FE92392B24}" srcOrd="0" destOrd="0" presId="urn:microsoft.com/office/officeart/2018/2/layout/IconVerticalSolidList"/>
    <dgm:cxn modelId="{D2792C50-AB72-41DA-890C-BAB86A5327BE}" srcId="{157C6D4A-E9DA-40BF-A5B5-A08C672CBE8B}" destId="{904F6990-C30B-416E-961C-9284D8CC2B8D}" srcOrd="0" destOrd="0" parTransId="{4AB5D7C5-E4C8-4EC5-BF38-A7395BC8587C}" sibTransId="{59A62A76-B914-401A-8F72-2774973F8A68}"/>
    <dgm:cxn modelId="{B17F3F9A-F706-4A1E-B89A-7935106059B4}" type="presOf" srcId="{38A5C33D-BC3A-4333-83E3-187A4EC08239}" destId="{DFE4CD2E-1672-4877-A452-C9B7AA3CBBF5}" srcOrd="0" destOrd="0" presId="urn:microsoft.com/office/officeart/2018/2/layout/IconVerticalSolidList"/>
    <dgm:cxn modelId="{FFBDE79E-CA40-4B9C-A76A-747A7A882539}" srcId="{157C6D4A-E9DA-40BF-A5B5-A08C672CBE8B}" destId="{FEC6FC84-5CBB-46DA-B568-113087695B6C}" srcOrd="3" destOrd="0" parTransId="{6B7AC6D0-F679-49EB-B9BD-63568A44069D}" sibTransId="{DA5C2A78-5299-4529-9099-79C920BE00BE}"/>
    <dgm:cxn modelId="{DFA976A9-D265-475B-9974-365482D4028A}" srcId="{157C6D4A-E9DA-40BF-A5B5-A08C672CBE8B}" destId="{8A0B0AE7-3E75-4E06-92D8-3C42743FCEA0}" srcOrd="2" destOrd="0" parTransId="{E64FB36C-EE9F-45DA-BFFB-EADAD7CA6AA3}" sibTransId="{5BBB6D91-E077-4469-BB00-276F7C537464}"/>
    <dgm:cxn modelId="{27BA86B8-8730-47CD-A9E3-4035AB0F07CD}" type="presOf" srcId="{8A0B0AE7-3E75-4E06-92D8-3C42743FCEA0}" destId="{5202EBD8-6474-4A8F-9BA6-B89E0540C7A6}" srcOrd="0" destOrd="0" presId="urn:microsoft.com/office/officeart/2018/2/layout/IconVerticalSolidList"/>
    <dgm:cxn modelId="{F5E1E1DC-2845-4D6C-ADAF-A0E092D2E2D6}" type="presOf" srcId="{904F6990-C30B-416E-961C-9284D8CC2B8D}" destId="{C7BD428E-9ABB-42D8-BE0C-A4A17B1B8280}" srcOrd="0" destOrd="0" presId="urn:microsoft.com/office/officeart/2018/2/layout/IconVerticalSolidList"/>
    <dgm:cxn modelId="{F8D589F6-01DB-4082-BBBA-E8F4B468405A}" srcId="{157C6D4A-E9DA-40BF-A5B5-A08C672CBE8B}" destId="{38A5C33D-BC3A-4333-83E3-187A4EC08239}" srcOrd="1" destOrd="0" parTransId="{481F189B-55A0-4671-AEC2-6F50DB77923D}" sibTransId="{7B64625F-81CC-43B2-8B28-20BE73D39A9A}"/>
    <dgm:cxn modelId="{2AE09D4C-0C04-4CC3-A3C6-529F6B513DD2}" type="presParOf" srcId="{2F9B84CD-691B-4632-8AB6-16B49A4F3AB5}" destId="{5D72C4DC-C29E-4BC5-BF09-5A4AAEC88DC5}" srcOrd="0" destOrd="0" presId="urn:microsoft.com/office/officeart/2018/2/layout/IconVerticalSolidList"/>
    <dgm:cxn modelId="{15ACE49D-7C0D-49C5-8600-5C180FAEFEA0}" type="presParOf" srcId="{5D72C4DC-C29E-4BC5-BF09-5A4AAEC88DC5}" destId="{8577AED0-DB3A-41B9-9716-FC32B06AFB20}" srcOrd="0" destOrd="0" presId="urn:microsoft.com/office/officeart/2018/2/layout/IconVerticalSolidList"/>
    <dgm:cxn modelId="{4F86200A-F89C-4960-8A38-26C5E7FDA50F}" type="presParOf" srcId="{5D72C4DC-C29E-4BC5-BF09-5A4AAEC88DC5}" destId="{6F8FF706-2C20-467C-AD43-0AF355D412AF}" srcOrd="1" destOrd="0" presId="urn:microsoft.com/office/officeart/2018/2/layout/IconVerticalSolidList"/>
    <dgm:cxn modelId="{4D3D265A-3FAD-4F62-A72A-C581CBD63144}" type="presParOf" srcId="{5D72C4DC-C29E-4BC5-BF09-5A4AAEC88DC5}" destId="{093CA91B-0026-43CA-9619-F68D9B77458E}" srcOrd="2" destOrd="0" presId="urn:microsoft.com/office/officeart/2018/2/layout/IconVerticalSolidList"/>
    <dgm:cxn modelId="{82E62EE6-45AE-472A-AB07-B02BFD446632}" type="presParOf" srcId="{5D72C4DC-C29E-4BC5-BF09-5A4AAEC88DC5}" destId="{C7BD428E-9ABB-42D8-BE0C-A4A17B1B8280}" srcOrd="3" destOrd="0" presId="urn:microsoft.com/office/officeart/2018/2/layout/IconVerticalSolidList"/>
    <dgm:cxn modelId="{E950145E-C4DC-4E8B-8577-66E5EBBA605A}" type="presParOf" srcId="{2F9B84CD-691B-4632-8AB6-16B49A4F3AB5}" destId="{C3CE6C79-9950-415B-95DC-7B38ABCBEAD7}" srcOrd="1" destOrd="0" presId="urn:microsoft.com/office/officeart/2018/2/layout/IconVerticalSolidList"/>
    <dgm:cxn modelId="{3F4CB2A9-C6CC-4D32-BC9E-82C8571C636B}" type="presParOf" srcId="{2F9B84CD-691B-4632-8AB6-16B49A4F3AB5}" destId="{798CE8DC-9C7B-4D20-A6DD-87948CF45BD4}" srcOrd="2" destOrd="0" presId="urn:microsoft.com/office/officeart/2018/2/layout/IconVerticalSolidList"/>
    <dgm:cxn modelId="{559E225B-4523-44F1-8407-E94A6907E08F}" type="presParOf" srcId="{798CE8DC-9C7B-4D20-A6DD-87948CF45BD4}" destId="{5C79BAD7-3DC0-4D66-B2ED-CD93BACD5B84}" srcOrd="0" destOrd="0" presId="urn:microsoft.com/office/officeart/2018/2/layout/IconVerticalSolidList"/>
    <dgm:cxn modelId="{7FF997D1-4A0B-41FA-BCC5-C6E5FE8323F6}" type="presParOf" srcId="{798CE8DC-9C7B-4D20-A6DD-87948CF45BD4}" destId="{9ADA4A98-8EAE-479D-934E-F42533E6CC6B}" srcOrd="1" destOrd="0" presId="urn:microsoft.com/office/officeart/2018/2/layout/IconVerticalSolidList"/>
    <dgm:cxn modelId="{9F653F13-05C5-41B5-B385-45520C65CA68}" type="presParOf" srcId="{798CE8DC-9C7B-4D20-A6DD-87948CF45BD4}" destId="{88E984B2-8409-4989-BFB1-647BBE5B6A22}" srcOrd="2" destOrd="0" presId="urn:microsoft.com/office/officeart/2018/2/layout/IconVerticalSolidList"/>
    <dgm:cxn modelId="{16AFFBD7-D29D-47B8-AC15-235DA04C12AE}" type="presParOf" srcId="{798CE8DC-9C7B-4D20-A6DD-87948CF45BD4}" destId="{DFE4CD2E-1672-4877-A452-C9B7AA3CBBF5}" srcOrd="3" destOrd="0" presId="urn:microsoft.com/office/officeart/2018/2/layout/IconVerticalSolidList"/>
    <dgm:cxn modelId="{2CADCC54-BD37-42B0-AE82-691E83D81D1C}" type="presParOf" srcId="{2F9B84CD-691B-4632-8AB6-16B49A4F3AB5}" destId="{A4F73BA8-7335-4ED8-AFE0-96C7D792B518}" srcOrd="3" destOrd="0" presId="urn:microsoft.com/office/officeart/2018/2/layout/IconVerticalSolidList"/>
    <dgm:cxn modelId="{C5AFE64C-48EA-4CFA-A367-5E10882A27CB}" type="presParOf" srcId="{2F9B84CD-691B-4632-8AB6-16B49A4F3AB5}" destId="{37E9EA24-D1F2-4492-A5B8-271FECE9E7C4}" srcOrd="4" destOrd="0" presId="urn:microsoft.com/office/officeart/2018/2/layout/IconVerticalSolidList"/>
    <dgm:cxn modelId="{831C3E15-8BFC-4F47-914D-9C87D7756503}" type="presParOf" srcId="{37E9EA24-D1F2-4492-A5B8-271FECE9E7C4}" destId="{81374F4E-631A-4BC9-96E0-0F7191AD5B13}" srcOrd="0" destOrd="0" presId="urn:microsoft.com/office/officeart/2018/2/layout/IconVerticalSolidList"/>
    <dgm:cxn modelId="{79A04BD7-6CDF-4C41-B234-B5E70522C7B1}" type="presParOf" srcId="{37E9EA24-D1F2-4492-A5B8-271FECE9E7C4}" destId="{C18B70DD-3414-455D-9DBC-08977CF20B4C}" srcOrd="1" destOrd="0" presId="urn:microsoft.com/office/officeart/2018/2/layout/IconVerticalSolidList"/>
    <dgm:cxn modelId="{6C14ADA4-0D93-4EC1-920E-8C2118D8125C}" type="presParOf" srcId="{37E9EA24-D1F2-4492-A5B8-271FECE9E7C4}" destId="{F2FD7725-E359-414B-9112-E504C456BEAC}" srcOrd="2" destOrd="0" presId="urn:microsoft.com/office/officeart/2018/2/layout/IconVerticalSolidList"/>
    <dgm:cxn modelId="{350CDB86-1B3E-4B24-A12D-DD14A3C8020E}" type="presParOf" srcId="{37E9EA24-D1F2-4492-A5B8-271FECE9E7C4}" destId="{5202EBD8-6474-4A8F-9BA6-B89E0540C7A6}" srcOrd="3" destOrd="0" presId="urn:microsoft.com/office/officeart/2018/2/layout/IconVerticalSolidList"/>
    <dgm:cxn modelId="{88FA52D2-E86B-4050-A303-E339359D697D}" type="presParOf" srcId="{2F9B84CD-691B-4632-8AB6-16B49A4F3AB5}" destId="{124F37FF-4B7B-4F4E-83A8-0588684FA9ED}" srcOrd="5" destOrd="0" presId="urn:microsoft.com/office/officeart/2018/2/layout/IconVerticalSolidList"/>
    <dgm:cxn modelId="{0327F59E-03D3-4FC7-BD08-C2CA7D3115A7}" type="presParOf" srcId="{2F9B84CD-691B-4632-8AB6-16B49A4F3AB5}" destId="{E183C696-104F-41C6-8EA6-91FDDEDAD565}" srcOrd="6" destOrd="0" presId="urn:microsoft.com/office/officeart/2018/2/layout/IconVerticalSolidList"/>
    <dgm:cxn modelId="{4E5E3FBD-51E8-4356-B2DC-DD78BDC7B03B}" type="presParOf" srcId="{E183C696-104F-41C6-8EA6-91FDDEDAD565}" destId="{01EFC174-538E-4B3E-B2C7-5C94C52DC5ED}" srcOrd="0" destOrd="0" presId="urn:microsoft.com/office/officeart/2018/2/layout/IconVerticalSolidList"/>
    <dgm:cxn modelId="{BDF2E5CD-2759-4FB7-A15C-CD0AA788FB93}" type="presParOf" srcId="{E183C696-104F-41C6-8EA6-91FDDEDAD565}" destId="{A1687EC3-B586-44AF-9C2B-DA7A293176A8}" srcOrd="1" destOrd="0" presId="urn:microsoft.com/office/officeart/2018/2/layout/IconVerticalSolidList"/>
    <dgm:cxn modelId="{E495694E-41AF-412B-AECB-0CFBB2F8A5DA}" type="presParOf" srcId="{E183C696-104F-41C6-8EA6-91FDDEDAD565}" destId="{AB8B98D9-25E0-407D-9E6B-EBE9AE1B38E6}" srcOrd="2" destOrd="0" presId="urn:microsoft.com/office/officeart/2018/2/layout/IconVerticalSolidList"/>
    <dgm:cxn modelId="{2B053235-15C5-42A3-B357-2E95002BEEC3}" type="presParOf" srcId="{E183C696-104F-41C6-8EA6-91FDDEDAD565}" destId="{E4137185-8D7F-4181-A27E-50FE92392B24}"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D2EA86-B1AD-41F4-9B49-B6094B8C925E}" type="doc">
      <dgm:prSet loTypeId="urn:microsoft.com/office/officeart/2005/8/layout/hChevron3" loCatId="process" qsTypeId="urn:microsoft.com/office/officeart/2005/8/quickstyle/simple3" qsCatId="simple" csTypeId="urn:microsoft.com/office/officeart/2005/8/colors/accent1_3" csCatId="accent1" phldr="1"/>
      <dgm:spPr/>
    </dgm:pt>
    <dgm:pt modelId="{D95A6385-8527-4423-9A05-1C7B436967C0}">
      <dgm:prSet phldrT="[Text]" phldr="0"/>
      <dgm:spPr/>
      <dgm:t>
        <a:bodyPr/>
        <a:lstStyle/>
        <a:p>
          <a:pPr rtl="0"/>
          <a:r>
            <a:rPr lang="en-GB" dirty="0">
              <a:latin typeface="Calibri Light" panose="020F0302020204030204"/>
            </a:rPr>
            <a:t>Collect data</a:t>
          </a:r>
          <a:endParaRPr lang="en-GB" dirty="0"/>
        </a:p>
      </dgm:t>
    </dgm:pt>
    <dgm:pt modelId="{A08E068A-2096-49AA-92A9-EB3B70DA0EE9}" type="parTrans" cxnId="{7F7BF212-5B9F-4E03-ACB5-B3C51E4CDFEE}">
      <dgm:prSet/>
      <dgm:spPr/>
    </dgm:pt>
    <dgm:pt modelId="{2BE0FEDA-1DCA-4660-BF59-15847A92A025}" type="sibTrans" cxnId="{7F7BF212-5B9F-4E03-ACB5-B3C51E4CDFEE}">
      <dgm:prSet/>
      <dgm:spPr/>
      <dgm:t>
        <a:bodyPr/>
        <a:lstStyle/>
        <a:p>
          <a:endParaRPr lang="en-GB"/>
        </a:p>
      </dgm:t>
    </dgm:pt>
    <dgm:pt modelId="{852449ED-F36E-4305-86AA-E6EB03EC559A}">
      <dgm:prSet phldrT="[Text]" phldr="0"/>
      <dgm:spPr/>
      <dgm:t>
        <a:bodyPr/>
        <a:lstStyle/>
        <a:p>
          <a:pPr rtl="0"/>
          <a:r>
            <a:rPr lang="en-GB" dirty="0">
              <a:latin typeface="Calibri Light" panose="020F0302020204030204"/>
            </a:rPr>
            <a:t>Standardize data</a:t>
          </a:r>
          <a:endParaRPr lang="en-GB" dirty="0"/>
        </a:p>
      </dgm:t>
    </dgm:pt>
    <dgm:pt modelId="{A399F255-1225-45D4-A059-8EEF87183F7C}" type="parTrans" cxnId="{EFDD07E3-AB32-45C7-869A-0D2157F5EFCF}">
      <dgm:prSet/>
      <dgm:spPr/>
    </dgm:pt>
    <dgm:pt modelId="{FB276930-DDC7-4F70-8189-C94C3AC5A2C0}" type="sibTrans" cxnId="{EFDD07E3-AB32-45C7-869A-0D2157F5EFCF}">
      <dgm:prSet/>
      <dgm:spPr/>
      <dgm:t>
        <a:bodyPr/>
        <a:lstStyle/>
        <a:p>
          <a:endParaRPr lang="en-GB"/>
        </a:p>
      </dgm:t>
    </dgm:pt>
    <dgm:pt modelId="{FA46660F-92A0-4F22-8247-61D5F3CD390A}">
      <dgm:prSet phldrT="[Text]" phldr="0"/>
      <dgm:spPr/>
      <dgm:t>
        <a:bodyPr/>
        <a:lstStyle/>
        <a:p>
          <a:pPr rtl="0"/>
          <a:r>
            <a:rPr lang="en-GB" dirty="0">
              <a:latin typeface="Calibri Light" panose="020F0302020204030204"/>
            </a:rPr>
            <a:t>Train test Split</a:t>
          </a:r>
          <a:endParaRPr lang="en-GB" dirty="0"/>
        </a:p>
      </dgm:t>
    </dgm:pt>
    <dgm:pt modelId="{B8FB116E-31D6-468C-B311-3D589772B2DB}" type="parTrans" cxnId="{43F773EB-2208-4AB5-AADA-6DE8EC0BD4EC}">
      <dgm:prSet/>
      <dgm:spPr/>
    </dgm:pt>
    <dgm:pt modelId="{C2B8AD24-4DF0-4D46-BCC5-D4E5F58BAF88}" type="sibTrans" cxnId="{43F773EB-2208-4AB5-AADA-6DE8EC0BD4EC}">
      <dgm:prSet/>
      <dgm:spPr/>
      <dgm:t>
        <a:bodyPr/>
        <a:lstStyle/>
        <a:p>
          <a:endParaRPr lang="en-GB"/>
        </a:p>
      </dgm:t>
    </dgm:pt>
    <dgm:pt modelId="{AE572EB1-5F12-497B-A449-932E2CEF2C41}">
      <dgm:prSet phldr="0"/>
      <dgm:spPr/>
      <dgm:t>
        <a:bodyPr/>
        <a:lstStyle/>
        <a:p>
          <a:pPr rtl="0"/>
          <a:r>
            <a:rPr lang="en-GB" dirty="0">
              <a:latin typeface="Calibri Light" panose="020F0302020204030204"/>
            </a:rPr>
            <a:t>Train the data on the  algorithm</a:t>
          </a:r>
        </a:p>
      </dgm:t>
    </dgm:pt>
    <dgm:pt modelId="{D92B0960-3A9A-467C-87EF-0F4434B5F44C}" type="parTrans" cxnId="{D40CC383-8319-4282-B5F3-CCD4AB0FB929}">
      <dgm:prSet/>
      <dgm:spPr/>
    </dgm:pt>
    <dgm:pt modelId="{2E5110F3-5DCD-469B-962D-BF0D440D9508}" type="sibTrans" cxnId="{D40CC383-8319-4282-B5F3-CCD4AB0FB929}">
      <dgm:prSet/>
      <dgm:spPr/>
      <dgm:t>
        <a:bodyPr/>
        <a:lstStyle/>
        <a:p>
          <a:endParaRPr lang="en-GB"/>
        </a:p>
      </dgm:t>
    </dgm:pt>
    <dgm:pt modelId="{BDF7CA91-265F-46F8-B981-7EE16DBCA92F}">
      <dgm:prSet phldr="0"/>
      <dgm:spPr/>
      <dgm:t>
        <a:bodyPr/>
        <a:lstStyle/>
        <a:p>
          <a:pPr rtl="0"/>
          <a:r>
            <a:rPr lang="en-GB" dirty="0">
              <a:latin typeface="Calibri Light" panose="020F0302020204030204"/>
            </a:rPr>
            <a:t>Predict for test data</a:t>
          </a:r>
        </a:p>
      </dgm:t>
    </dgm:pt>
    <dgm:pt modelId="{BB5A8AE9-1EC0-474E-AF6F-EF18A691CCC1}" type="parTrans" cxnId="{E663E5D1-F84F-468B-B708-0F7A2EA0B01C}">
      <dgm:prSet/>
      <dgm:spPr/>
    </dgm:pt>
    <dgm:pt modelId="{6B5A9DDE-D96A-42E0-B765-F6B1BBD43B5F}" type="sibTrans" cxnId="{E663E5D1-F84F-468B-B708-0F7A2EA0B01C}">
      <dgm:prSet/>
      <dgm:spPr/>
      <dgm:t>
        <a:bodyPr/>
        <a:lstStyle/>
        <a:p>
          <a:endParaRPr lang="en-GB"/>
        </a:p>
      </dgm:t>
    </dgm:pt>
    <dgm:pt modelId="{911AD5B4-8EFC-4D1F-8A40-5258577A2847}">
      <dgm:prSet phldr="0"/>
      <dgm:spPr/>
      <dgm:t>
        <a:bodyPr/>
        <a:lstStyle/>
        <a:p>
          <a:pPr rtl="0"/>
          <a:r>
            <a:rPr lang="en-GB" dirty="0">
              <a:latin typeface="Calibri Light" panose="020F0302020204030204"/>
            </a:rPr>
            <a:t>Evaluate the accuracy</a:t>
          </a:r>
        </a:p>
      </dgm:t>
    </dgm:pt>
    <dgm:pt modelId="{723BD62F-6490-4138-8B54-3C2B0DCA2AFD}" type="parTrans" cxnId="{ABCCB547-8C1F-49EB-9F8F-0AB44080CB84}">
      <dgm:prSet/>
      <dgm:spPr/>
    </dgm:pt>
    <dgm:pt modelId="{7F867C93-813D-4679-BEF0-43B4ED310B7F}" type="sibTrans" cxnId="{ABCCB547-8C1F-49EB-9F8F-0AB44080CB84}">
      <dgm:prSet/>
      <dgm:spPr/>
    </dgm:pt>
    <dgm:pt modelId="{9F1DE95E-2832-42D6-AE43-0CA98B756956}" type="pres">
      <dgm:prSet presAssocID="{6DD2EA86-B1AD-41F4-9B49-B6094B8C925E}" presName="Name0" presStyleCnt="0">
        <dgm:presLayoutVars>
          <dgm:dir/>
          <dgm:resizeHandles val="exact"/>
        </dgm:presLayoutVars>
      </dgm:prSet>
      <dgm:spPr/>
    </dgm:pt>
    <dgm:pt modelId="{8A9169E8-DC5A-43C2-AC62-E075801016EC}" type="pres">
      <dgm:prSet presAssocID="{D95A6385-8527-4423-9A05-1C7B436967C0}" presName="parTxOnly" presStyleLbl="node1" presStyleIdx="0" presStyleCnt="6">
        <dgm:presLayoutVars>
          <dgm:bulletEnabled val="1"/>
        </dgm:presLayoutVars>
      </dgm:prSet>
      <dgm:spPr/>
    </dgm:pt>
    <dgm:pt modelId="{12A6DD60-FCFF-4D26-B86D-FA5A232A9496}" type="pres">
      <dgm:prSet presAssocID="{2BE0FEDA-1DCA-4660-BF59-15847A92A025}" presName="parSpace" presStyleCnt="0"/>
      <dgm:spPr/>
    </dgm:pt>
    <dgm:pt modelId="{9C9ED0E0-D121-4433-BD22-2BA0CE100CF8}" type="pres">
      <dgm:prSet presAssocID="{852449ED-F36E-4305-86AA-E6EB03EC559A}" presName="parTxOnly" presStyleLbl="node1" presStyleIdx="1" presStyleCnt="6">
        <dgm:presLayoutVars>
          <dgm:bulletEnabled val="1"/>
        </dgm:presLayoutVars>
      </dgm:prSet>
      <dgm:spPr/>
    </dgm:pt>
    <dgm:pt modelId="{10592001-17AD-4E4B-B122-C6E78787F470}" type="pres">
      <dgm:prSet presAssocID="{FB276930-DDC7-4F70-8189-C94C3AC5A2C0}" presName="parSpace" presStyleCnt="0"/>
      <dgm:spPr/>
    </dgm:pt>
    <dgm:pt modelId="{9876C072-A89C-491D-8DAE-153C0AA72C02}" type="pres">
      <dgm:prSet presAssocID="{FA46660F-92A0-4F22-8247-61D5F3CD390A}" presName="parTxOnly" presStyleLbl="node1" presStyleIdx="2" presStyleCnt="6">
        <dgm:presLayoutVars>
          <dgm:bulletEnabled val="1"/>
        </dgm:presLayoutVars>
      </dgm:prSet>
      <dgm:spPr/>
    </dgm:pt>
    <dgm:pt modelId="{9A75E2EB-6918-4DE7-B18F-6CD768262DA7}" type="pres">
      <dgm:prSet presAssocID="{C2B8AD24-4DF0-4D46-BCC5-D4E5F58BAF88}" presName="parSpace" presStyleCnt="0"/>
      <dgm:spPr/>
    </dgm:pt>
    <dgm:pt modelId="{4A270909-E19A-48C5-900E-34464A1748BC}" type="pres">
      <dgm:prSet presAssocID="{AE572EB1-5F12-497B-A449-932E2CEF2C41}" presName="parTxOnly" presStyleLbl="node1" presStyleIdx="3" presStyleCnt="6">
        <dgm:presLayoutVars>
          <dgm:bulletEnabled val="1"/>
        </dgm:presLayoutVars>
      </dgm:prSet>
      <dgm:spPr/>
    </dgm:pt>
    <dgm:pt modelId="{5ED486DD-42F1-4535-8899-F08F1B51741A}" type="pres">
      <dgm:prSet presAssocID="{2E5110F3-5DCD-469B-962D-BF0D440D9508}" presName="parSpace" presStyleCnt="0"/>
      <dgm:spPr/>
    </dgm:pt>
    <dgm:pt modelId="{5906DE5C-65A2-4FA9-9A0B-93AA3B2A3588}" type="pres">
      <dgm:prSet presAssocID="{BDF7CA91-265F-46F8-B981-7EE16DBCA92F}" presName="parTxOnly" presStyleLbl="node1" presStyleIdx="4" presStyleCnt="6">
        <dgm:presLayoutVars>
          <dgm:bulletEnabled val="1"/>
        </dgm:presLayoutVars>
      </dgm:prSet>
      <dgm:spPr/>
    </dgm:pt>
    <dgm:pt modelId="{A341AD64-2BAF-4E2C-8122-7C20DA5EC8B9}" type="pres">
      <dgm:prSet presAssocID="{6B5A9DDE-D96A-42E0-B765-F6B1BBD43B5F}" presName="parSpace" presStyleCnt="0"/>
      <dgm:spPr/>
    </dgm:pt>
    <dgm:pt modelId="{C0784243-8B2F-48C2-B1D1-17429FB1C7B1}" type="pres">
      <dgm:prSet presAssocID="{911AD5B4-8EFC-4D1F-8A40-5258577A2847}" presName="parTxOnly" presStyleLbl="node1" presStyleIdx="5" presStyleCnt="6">
        <dgm:presLayoutVars>
          <dgm:bulletEnabled val="1"/>
        </dgm:presLayoutVars>
      </dgm:prSet>
      <dgm:spPr/>
    </dgm:pt>
  </dgm:ptLst>
  <dgm:cxnLst>
    <dgm:cxn modelId="{7F7BF212-5B9F-4E03-ACB5-B3C51E4CDFEE}" srcId="{6DD2EA86-B1AD-41F4-9B49-B6094B8C925E}" destId="{D95A6385-8527-4423-9A05-1C7B436967C0}" srcOrd="0" destOrd="0" parTransId="{A08E068A-2096-49AA-92A9-EB3B70DA0EE9}" sibTransId="{2BE0FEDA-1DCA-4660-BF59-15847A92A025}"/>
    <dgm:cxn modelId="{11CB7413-A588-4EE9-8AD8-8936C3C5B770}" type="presOf" srcId="{852449ED-F36E-4305-86AA-E6EB03EC559A}" destId="{9C9ED0E0-D121-4433-BD22-2BA0CE100CF8}" srcOrd="0" destOrd="0" presId="urn:microsoft.com/office/officeart/2005/8/layout/hChevron3"/>
    <dgm:cxn modelId="{C43BC622-F0E9-427A-A396-698A7F126D87}" type="presOf" srcId="{AE572EB1-5F12-497B-A449-932E2CEF2C41}" destId="{4A270909-E19A-48C5-900E-34464A1748BC}" srcOrd="0" destOrd="0" presId="urn:microsoft.com/office/officeart/2005/8/layout/hChevron3"/>
    <dgm:cxn modelId="{BCD4D85E-F464-4288-803A-BE304345D10A}" type="presOf" srcId="{911AD5B4-8EFC-4D1F-8A40-5258577A2847}" destId="{C0784243-8B2F-48C2-B1D1-17429FB1C7B1}" srcOrd="0" destOrd="0" presId="urn:microsoft.com/office/officeart/2005/8/layout/hChevron3"/>
    <dgm:cxn modelId="{ABCCB547-8C1F-49EB-9F8F-0AB44080CB84}" srcId="{6DD2EA86-B1AD-41F4-9B49-B6094B8C925E}" destId="{911AD5B4-8EFC-4D1F-8A40-5258577A2847}" srcOrd="5" destOrd="0" parTransId="{723BD62F-6490-4138-8B54-3C2B0DCA2AFD}" sibTransId="{7F867C93-813D-4679-BEF0-43B4ED310B7F}"/>
    <dgm:cxn modelId="{8C796E4D-968F-44A1-A476-0A2F20B3957E}" type="presOf" srcId="{D95A6385-8527-4423-9A05-1C7B436967C0}" destId="{8A9169E8-DC5A-43C2-AC62-E075801016EC}" srcOrd="0" destOrd="0" presId="urn:microsoft.com/office/officeart/2005/8/layout/hChevron3"/>
    <dgm:cxn modelId="{D40CC383-8319-4282-B5F3-CCD4AB0FB929}" srcId="{6DD2EA86-B1AD-41F4-9B49-B6094B8C925E}" destId="{AE572EB1-5F12-497B-A449-932E2CEF2C41}" srcOrd="3" destOrd="0" parTransId="{D92B0960-3A9A-467C-87EF-0F4434B5F44C}" sibTransId="{2E5110F3-5DCD-469B-962D-BF0D440D9508}"/>
    <dgm:cxn modelId="{FB0DF2C0-BFC5-426D-84DB-3F7DEA88A35D}" type="presOf" srcId="{6DD2EA86-B1AD-41F4-9B49-B6094B8C925E}" destId="{9F1DE95E-2832-42D6-AE43-0CA98B756956}" srcOrd="0" destOrd="0" presId="urn:microsoft.com/office/officeart/2005/8/layout/hChevron3"/>
    <dgm:cxn modelId="{5BC295CC-F97D-4A7E-B56F-51A910AFF849}" type="presOf" srcId="{BDF7CA91-265F-46F8-B981-7EE16DBCA92F}" destId="{5906DE5C-65A2-4FA9-9A0B-93AA3B2A3588}" srcOrd="0" destOrd="0" presId="urn:microsoft.com/office/officeart/2005/8/layout/hChevron3"/>
    <dgm:cxn modelId="{E663E5D1-F84F-468B-B708-0F7A2EA0B01C}" srcId="{6DD2EA86-B1AD-41F4-9B49-B6094B8C925E}" destId="{BDF7CA91-265F-46F8-B981-7EE16DBCA92F}" srcOrd="4" destOrd="0" parTransId="{BB5A8AE9-1EC0-474E-AF6F-EF18A691CCC1}" sibTransId="{6B5A9DDE-D96A-42E0-B765-F6B1BBD43B5F}"/>
    <dgm:cxn modelId="{C346E5D9-AD56-4D30-A3B1-515F63EF9E3F}" type="presOf" srcId="{FA46660F-92A0-4F22-8247-61D5F3CD390A}" destId="{9876C072-A89C-491D-8DAE-153C0AA72C02}" srcOrd="0" destOrd="0" presId="urn:microsoft.com/office/officeart/2005/8/layout/hChevron3"/>
    <dgm:cxn modelId="{EFDD07E3-AB32-45C7-869A-0D2157F5EFCF}" srcId="{6DD2EA86-B1AD-41F4-9B49-B6094B8C925E}" destId="{852449ED-F36E-4305-86AA-E6EB03EC559A}" srcOrd="1" destOrd="0" parTransId="{A399F255-1225-45D4-A059-8EEF87183F7C}" sibTransId="{FB276930-DDC7-4F70-8189-C94C3AC5A2C0}"/>
    <dgm:cxn modelId="{43F773EB-2208-4AB5-AADA-6DE8EC0BD4EC}" srcId="{6DD2EA86-B1AD-41F4-9B49-B6094B8C925E}" destId="{FA46660F-92A0-4F22-8247-61D5F3CD390A}" srcOrd="2" destOrd="0" parTransId="{B8FB116E-31D6-468C-B311-3D589772B2DB}" sibTransId="{C2B8AD24-4DF0-4D46-BCC5-D4E5F58BAF88}"/>
    <dgm:cxn modelId="{DC8261D3-6848-495F-8507-32B96B547A4A}" type="presParOf" srcId="{9F1DE95E-2832-42D6-AE43-0CA98B756956}" destId="{8A9169E8-DC5A-43C2-AC62-E075801016EC}" srcOrd="0" destOrd="0" presId="urn:microsoft.com/office/officeart/2005/8/layout/hChevron3"/>
    <dgm:cxn modelId="{46598D5E-3337-4BC5-9227-6F274EB41FC6}" type="presParOf" srcId="{9F1DE95E-2832-42D6-AE43-0CA98B756956}" destId="{12A6DD60-FCFF-4D26-B86D-FA5A232A9496}" srcOrd="1" destOrd="0" presId="urn:microsoft.com/office/officeart/2005/8/layout/hChevron3"/>
    <dgm:cxn modelId="{B2088915-ECB8-4AF3-A36C-277778EF680A}" type="presParOf" srcId="{9F1DE95E-2832-42D6-AE43-0CA98B756956}" destId="{9C9ED0E0-D121-4433-BD22-2BA0CE100CF8}" srcOrd="2" destOrd="0" presId="urn:microsoft.com/office/officeart/2005/8/layout/hChevron3"/>
    <dgm:cxn modelId="{3E7CCFB5-69B0-4431-880F-6AB7486BBC8F}" type="presParOf" srcId="{9F1DE95E-2832-42D6-AE43-0CA98B756956}" destId="{10592001-17AD-4E4B-B122-C6E78787F470}" srcOrd="3" destOrd="0" presId="urn:microsoft.com/office/officeart/2005/8/layout/hChevron3"/>
    <dgm:cxn modelId="{5A2A01C0-EEC7-4DAC-883D-1587800C5021}" type="presParOf" srcId="{9F1DE95E-2832-42D6-AE43-0CA98B756956}" destId="{9876C072-A89C-491D-8DAE-153C0AA72C02}" srcOrd="4" destOrd="0" presId="urn:microsoft.com/office/officeart/2005/8/layout/hChevron3"/>
    <dgm:cxn modelId="{00CAF8DA-138F-48BC-B157-CBE28C3CE095}" type="presParOf" srcId="{9F1DE95E-2832-42D6-AE43-0CA98B756956}" destId="{9A75E2EB-6918-4DE7-B18F-6CD768262DA7}" srcOrd="5" destOrd="0" presId="urn:microsoft.com/office/officeart/2005/8/layout/hChevron3"/>
    <dgm:cxn modelId="{8BDB4EA9-F292-452B-B592-E6AF5C759FA0}" type="presParOf" srcId="{9F1DE95E-2832-42D6-AE43-0CA98B756956}" destId="{4A270909-E19A-48C5-900E-34464A1748BC}" srcOrd="6" destOrd="0" presId="urn:microsoft.com/office/officeart/2005/8/layout/hChevron3"/>
    <dgm:cxn modelId="{4AD3011F-0643-4452-8EB3-8B19A674B874}" type="presParOf" srcId="{9F1DE95E-2832-42D6-AE43-0CA98B756956}" destId="{5ED486DD-42F1-4535-8899-F08F1B51741A}" srcOrd="7" destOrd="0" presId="urn:microsoft.com/office/officeart/2005/8/layout/hChevron3"/>
    <dgm:cxn modelId="{E5D95D4F-DB02-452D-A62E-33C1A55902DD}" type="presParOf" srcId="{9F1DE95E-2832-42D6-AE43-0CA98B756956}" destId="{5906DE5C-65A2-4FA9-9A0B-93AA3B2A3588}" srcOrd="8" destOrd="0" presId="urn:microsoft.com/office/officeart/2005/8/layout/hChevron3"/>
    <dgm:cxn modelId="{1225E4EC-49EA-4AE1-8847-52CD38645AAE}" type="presParOf" srcId="{9F1DE95E-2832-42D6-AE43-0CA98B756956}" destId="{A341AD64-2BAF-4E2C-8122-7C20DA5EC8B9}" srcOrd="9" destOrd="0" presId="urn:microsoft.com/office/officeart/2005/8/layout/hChevron3"/>
    <dgm:cxn modelId="{4D0FD036-BB6D-4F98-BF03-AFBB60236358}" type="presParOf" srcId="{9F1DE95E-2832-42D6-AE43-0CA98B756956}" destId="{C0784243-8B2F-48C2-B1D1-17429FB1C7B1}"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3DD741-07C0-48E8-9CBB-C1F573C85A67}">
      <dsp:nvSpPr>
        <dsp:cNvPr id="0" name=""/>
        <dsp:cNvSpPr/>
      </dsp:nvSpPr>
      <dsp:spPr>
        <a:xfrm>
          <a:off x="4565" y="180156"/>
          <a:ext cx="2657376" cy="106295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rtl="0">
            <a:lnSpc>
              <a:spcPct val="90000"/>
            </a:lnSpc>
            <a:spcBef>
              <a:spcPct val="0"/>
            </a:spcBef>
            <a:spcAft>
              <a:spcPct val="35000"/>
            </a:spcAft>
            <a:buNone/>
          </a:pPr>
          <a:r>
            <a:rPr lang="en-GB" sz="2000" kern="1200" dirty="0">
              <a:latin typeface="Calibri Light" panose="020F0302020204030204"/>
            </a:rPr>
            <a:t>SpaceX API</a:t>
          </a:r>
          <a:endParaRPr lang="en-GB" sz="2000" kern="1200" dirty="0"/>
        </a:p>
      </dsp:txBody>
      <dsp:txXfrm>
        <a:off x="536040" y="180156"/>
        <a:ext cx="1594426" cy="1062950"/>
      </dsp:txXfrm>
    </dsp:sp>
    <dsp:sp modelId="{D9D66365-8297-4B74-ADB0-639C7D7C6E42}">
      <dsp:nvSpPr>
        <dsp:cNvPr id="0" name=""/>
        <dsp:cNvSpPr/>
      </dsp:nvSpPr>
      <dsp:spPr>
        <a:xfrm>
          <a:off x="2396203" y="180156"/>
          <a:ext cx="2657376" cy="106295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rtl="0">
            <a:lnSpc>
              <a:spcPct val="90000"/>
            </a:lnSpc>
            <a:spcBef>
              <a:spcPct val="0"/>
            </a:spcBef>
            <a:spcAft>
              <a:spcPct val="35000"/>
            </a:spcAft>
            <a:buNone/>
          </a:pPr>
          <a:r>
            <a:rPr lang="en-GB" sz="2000" kern="1200" dirty="0">
              <a:latin typeface="Calibri Light" panose="020F0302020204030204"/>
            </a:rPr>
            <a:t>Send API request using GET request</a:t>
          </a:r>
          <a:endParaRPr lang="en-GB" sz="2000" kern="1200" dirty="0"/>
        </a:p>
      </dsp:txBody>
      <dsp:txXfrm>
        <a:off x="2927678" y="180156"/>
        <a:ext cx="1594426" cy="1062950"/>
      </dsp:txXfrm>
    </dsp:sp>
    <dsp:sp modelId="{6BF00572-AE52-4147-8B7B-91ACC1A71F8A}">
      <dsp:nvSpPr>
        <dsp:cNvPr id="0" name=""/>
        <dsp:cNvSpPr/>
      </dsp:nvSpPr>
      <dsp:spPr>
        <a:xfrm>
          <a:off x="4787842" y="180156"/>
          <a:ext cx="2657376" cy="106295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rtl="0">
            <a:lnSpc>
              <a:spcPct val="90000"/>
            </a:lnSpc>
            <a:spcBef>
              <a:spcPct val="0"/>
            </a:spcBef>
            <a:spcAft>
              <a:spcPct val="35000"/>
            </a:spcAft>
            <a:buNone/>
          </a:pPr>
          <a:r>
            <a:rPr lang="en-GB" sz="2000" kern="1200" dirty="0">
              <a:latin typeface="Calibri Light" panose="020F0302020204030204"/>
            </a:rPr>
            <a:t>Receive API response with the DATA</a:t>
          </a:r>
          <a:endParaRPr lang="en-GB" sz="2000" kern="1200" dirty="0"/>
        </a:p>
      </dsp:txBody>
      <dsp:txXfrm>
        <a:off x="5319317" y="180156"/>
        <a:ext cx="1594426" cy="1062950"/>
      </dsp:txXfrm>
    </dsp:sp>
    <dsp:sp modelId="{1416D282-E6CE-44A6-9D07-B186A7A28C19}">
      <dsp:nvSpPr>
        <dsp:cNvPr id="0" name=""/>
        <dsp:cNvSpPr/>
      </dsp:nvSpPr>
      <dsp:spPr>
        <a:xfrm>
          <a:off x="7179480" y="180156"/>
          <a:ext cx="2657376" cy="106295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rtl="0">
            <a:lnSpc>
              <a:spcPct val="90000"/>
            </a:lnSpc>
            <a:spcBef>
              <a:spcPct val="0"/>
            </a:spcBef>
            <a:spcAft>
              <a:spcPct val="35000"/>
            </a:spcAft>
            <a:buNone/>
          </a:pPr>
          <a:r>
            <a:rPr lang="en-GB" sz="2000" kern="1200" dirty="0">
              <a:latin typeface="Calibri Light" panose="020F0302020204030204"/>
            </a:rPr>
            <a:t>Parse the response &amp; Extract data</a:t>
          </a:r>
        </a:p>
      </dsp:txBody>
      <dsp:txXfrm>
        <a:off x="7710955" y="180156"/>
        <a:ext cx="1594426" cy="10629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D2B766-0291-496B-9E99-FEE4FF185B15}">
      <dsp:nvSpPr>
        <dsp:cNvPr id="0" name=""/>
        <dsp:cNvSpPr/>
      </dsp:nvSpPr>
      <dsp:spPr>
        <a:xfrm>
          <a:off x="5366" y="389844"/>
          <a:ext cx="1996390" cy="79855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rtl="0">
            <a:lnSpc>
              <a:spcPct val="90000"/>
            </a:lnSpc>
            <a:spcBef>
              <a:spcPct val="0"/>
            </a:spcBef>
            <a:spcAft>
              <a:spcPct val="35000"/>
            </a:spcAft>
            <a:buNone/>
          </a:pPr>
          <a:r>
            <a:rPr lang="en-GB" sz="1400" kern="1200" dirty="0">
              <a:latin typeface="Calibri Light" panose="020F0302020204030204"/>
            </a:rPr>
            <a:t>Wikipedia (SpaceX Launch Data)</a:t>
          </a:r>
        </a:p>
      </dsp:txBody>
      <dsp:txXfrm>
        <a:off x="404644" y="389844"/>
        <a:ext cx="1197834" cy="798556"/>
      </dsp:txXfrm>
    </dsp:sp>
    <dsp:sp modelId="{24F29528-76C3-4299-A71A-AF631C04B62E}">
      <dsp:nvSpPr>
        <dsp:cNvPr id="0" name=""/>
        <dsp:cNvSpPr/>
      </dsp:nvSpPr>
      <dsp:spPr>
        <a:xfrm>
          <a:off x="1802117" y="389844"/>
          <a:ext cx="1996390" cy="79855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rtl="0">
            <a:lnSpc>
              <a:spcPct val="90000"/>
            </a:lnSpc>
            <a:spcBef>
              <a:spcPct val="0"/>
            </a:spcBef>
            <a:spcAft>
              <a:spcPct val="35000"/>
            </a:spcAft>
            <a:buNone/>
          </a:pPr>
          <a:r>
            <a:rPr lang="en-GB" sz="1400" kern="1200" dirty="0">
              <a:latin typeface="Calibri Light" panose="020F0302020204030204"/>
            </a:rPr>
            <a:t>Check for required data</a:t>
          </a:r>
          <a:endParaRPr lang="en-GB" sz="1400" kern="1200" dirty="0"/>
        </a:p>
      </dsp:txBody>
      <dsp:txXfrm>
        <a:off x="2201395" y="389844"/>
        <a:ext cx="1197834" cy="798556"/>
      </dsp:txXfrm>
    </dsp:sp>
    <dsp:sp modelId="{E36F89BA-7179-4C37-A765-8425A28E527E}">
      <dsp:nvSpPr>
        <dsp:cNvPr id="0" name=""/>
        <dsp:cNvSpPr/>
      </dsp:nvSpPr>
      <dsp:spPr>
        <a:xfrm>
          <a:off x="3598868" y="389844"/>
          <a:ext cx="1996390" cy="79855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n-GB" sz="1400" kern="1200" dirty="0">
              <a:latin typeface="Calibri Light" panose="020F0302020204030204"/>
            </a:rPr>
            <a:t>Scrape</a:t>
          </a:r>
          <a:r>
            <a:rPr lang="en-GB" sz="1400" kern="1200" dirty="0"/>
            <a:t> the website using Beautiful Soup</a:t>
          </a:r>
        </a:p>
      </dsp:txBody>
      <dsp:txXfrm>
        <a:off x="3998146" y="389844"/>
        <a:ext cx="1197834" cy="798556"/>
      </dsp:txXfrm>
    </dsp:sp>
    <dsp:sp modelId="{9762F8F7-F15D-4770-BB7D-A9B326DDB719}">
      <dsp:nvSpPr>
        <dsp:cNvPr id="0" name=""/>
        <dsp:cNvSpPr/>
      </dsp:nvSpPr>
      <dsp:spPr>
        <a:xfrm>
          <a:off x="5395619" y="389844"/>
          <a:ext cx="1996390" cy="79855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n-GB" sz="1400" kern="1200" dirty="0"/>
            <a:t>Send an HTTP request</a:t>
          </a:r>
        </a:p>
      </dsp:txBody>
      <dsp:txXfrm>
        <a:off x="5794897" y="389844"/>
        <a:ext cx="1197834" cy="798556"/>
      </dsp:txXfrm>
    </dsp:sp>
    <dsp:sp modelId="{AA6C5983-01B3-47B7-A136-146BA4585D54}">
      <dsp:nvSpPr>
        <dsp:cNvPr id="0" name=""/>
        <dsp:cNvSpPr/>
      </dsp:nvSpPr>
      <dsp:spPr>
        <a:xfrm>
          <a:off x="7192371" y="389844"/>
          <a:ext cx="1996390" cy="79855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n-GB" sz="1400" kern="1200" dirty="0"/>
            <a:t>Receive the HTML response</a:t>
          </a:r>
        </a:p>
      </dsp:txBody>
      <dsp:txXfrm>
        <a:off x="7591649" y="389844"/>
        <a:ext cx="1197834" cy="798556"/>
      </dsp:txXfrm>
    </dsp:sp>
    <dsp:sp modelId="{CE0E1FAF-09F0-4437-A6EA-BB4479498AE7}">
      <dsp:nvSpPr>
        <dsp:cNvPr id="0" name=""/>
        <dsp:cNvSpPr/>
      </dsp:nvSpPr>
      <dsp:spPr>
        <a:xfrm>
          <a:off x="8989122" y="389844"/>
          <a:ext cx="1996390" cy="79855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rtl="0">
            <a:lnSpc>
              <a:spcPct val="90000"/>
            </a:lnSpc>
            <a:spcBef>
              <a:spcPct val="0"/>
            </a:spcBef>
            <a:spcAft>
              <a:spcPct val="35000"/>
            </a:spcAft>
            <a:buNone/>
          </a:pPr>
          <a:r>
            <a:rPr lang="en-GB" sz="1400" kern="1200" dirty="0"/>
            <a:t>Parse </a:t>
          </a:r>
          <a:r>
            <a:rPr lang="en-GB" sz="1400" kern="1200" dirty="0">
              <a:latin typeface="Calibri Light" panose="020F0302020204030204"/>
            </a:rPr>
            <a:t>&amp; Extract</a:t>
          </a:r>
          <a:r>
            <a:rPr lang="en-GB" sz="1400" kern="1200" dirty="0"/>
            <a:t> the </a:t>
          </a:r>
          <a:r>
            <a:rPr lang="en-GB" sz="1400" kern="1200" dirty="0">
              <a:latin typeface="Calibri Light" panose="020F0302020204030204"/>
            </a:rPr>
            <a:t>Data</a:t>
          </a:r>
          <a:endParaRPr lang="en-GB" sz="1400" kern="1200" dirty="0"/>
        </a:p>
      </dsp:txBody>
      <dsp:txXfrm>
        <a:off x="9388400" y="389844"/>
        <a:ext cx="1197834" cy="7985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60B35-2E93-4CFA-BD24-5BFFF418BD72}">
      <dsp:nvSpPr>
        <dsp:cNvPr id="0" name=""/>
        <dsp:cNvSpPr/>
      </dsp:nvSpPr>
      <dsp:spPr>
        <a:xfrm>
          <a:off x="0" y="0"/>
          <a:ext cx="1896390" cy="10549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GB" sz="2700" kern="1200" dirty="0"/>
            <a:t>SpaceX API</a:t>
          </a:r>
          <a:endParaRPr lang="en-US" sz="2700" kern="1200" dirty="0"/>
        </a:p>
      </dsp:txBody>
      <dsp:txXfrm>
        <a:off x="30898" y="30898"/>
        <a:ext cx="1834594" cy="993151"/>
      </dsp:txXfrm>
    </dsp:sp>
    <dsp:sp modelId="{CE3AC3A1-CC92-492A-98A6-95D7752FF60F}">
      <dsp:nvSpPr>
        <dsp:cNvPr id="0" name=""/>
        <dsp:cNvSpPr/>
      </dsp:nvSpPr>
      <dsp:spPr>
        <a:xfrm rot="5400000">
          <a:off x="750392" y="1081321"/>
          <a:ext cx="395605" cy="4747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GB" sz="1900" kern="1200"/>
        </a:p>
      </dsp:txBody>
      <dsp:txXfrm rot="-5400000">
        <a:off x="805777" y="1120882"/>
        <a:ext cx="284836" cy="276924"/>
      </dsp:txXfrm>
    </dsp:sp>
    <dsp:sp modelId="{0991F82D-1A97-43B7-9AD0-2390134B3F2A}">
      <dsp:nvSpPr>
        <dsp:cNvPr id="0" name=""/>
        <dsp:cNvSpPr/>
      </dsp:nvSpPr>
      <dsp:spPr>
        <a:xfrm>
          <a:off x="0" y="1582421"/>
          <a:ext cx="1896390" cy="10549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GET request</a:t>
          </a:r>
          <a:endParaRPr lang="en-US" sz="2700" kern="1200" dirty="0"/>
        </a:p>
      </dsp:txBody>
      <dsp:txXfrm>
        <a:off x="30898" y="1613319"/>
        <a:ext cx="1834594" cy="993151"/>
      </dsp:txXfrm>
    </dsp:sp>
    <dsp:sp modelId="{9C77E549-CAD9-451F-A8BE-F0382BB39945}">
      <dsp:nvSpPr>
        <dsp:cNvPr id="0" name=""/>
        <dsp:cNvSpPr/>
      </dsp:nvSpPr>
      <dsp:spPr>
        <a:xfrm rot="5400000">
          <a:off x="750392" y="2663742"/>
          <a:ext cx="395605" cy="4747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GB" sz="1900" kern="1200"/>
        </a:p>
      </dsp:txBody>
      <dsp:txXfrm rot="-5400000">
        <a:off x="805777" y="2703303"/>
        <a:ext cx="284836" cy="276924"/>
      </dsp:txXfrm>
    </dsp:sp>
    <dsp:sp modelId="{BEFA7767-943E-4E36-9BEF-A58A7D886030}">
      <dsp:nvSpPr>
        <dsp:cNvPr id="0" name=""/>
        <dsp:cNvSpPr/>
      </dsp:nvSpPr>
      <dsp:spPr>
        <a:xfrm>
          <a:off x="0" y="3164842"/>
          <a:ext cx="1896390" cy="10549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Response</a:t>
          </a:r>
        </a:p>
      </dsp:txBody>
      <dsp:txXfrm>
        <a:off x="30898" y="3195740"/>
        <a:ext cx="1834594" cy="9931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77AED0-DB3A-41B9-9716-FC32B06AFB20}">
      <dsp:nvSpPr>
        <dsp:cNvPr id="0" name=""/>
        <dsp:cNvSpPr/>
      </dsp:nvSpPr>
      <dsp:spPr>
        <a:xfrm>
          <a:off x="0" y="1871"/>
          <a:ext cx="8398601" cy="9486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8FF706-2C20-467C-AD43-0AF355D412AF}">
      <dsp:nvSpPr>
        <dsp:cNvPr id="0" name=""/>
        <dsp:cNvSpPr/>
      </dsp:nvSpPr>
      <dsp:spPr>
        <a:xfrm>
          <a:off x="286981" y="215328"/>
          <a:ext cx="521784" cy="521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BD428E-9ABB-42D8-BE0C-A4A17B1B8280}">
      <dsp:nvSpPr>
        <dsp:cNvPr id="0" name=""/>
        <dsp:cNvSpPr/>
      </dsp:nvSpPr>
      <dsp:spPr>
        <a:xfrm>
          <a:off x="1095746" y="1871"/>
          <a:ext cx="7302854" cy="948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04" tIns="100404" rIns="100404" bIns="100404" numCol="1" spcCol="1270" anchor="ctr" anchorCtr="0">
          <a:noAutofit/>
        </a:bodyPr>
        <a:lstStyle/>
        <a:p>
          <a:pPr marL="0" lvl="0" indent="0" algn="l" defTabSz="977900">
            <a:lnSpc>
              <a:spcPct val="100000"/>
            </a:lnSpc>
            <a:spcBef>
              <a:spcPct val="0"/>
            </a:spcBef>
            <a:spcAft>
              <a:spcPct val="35000"/>
            </a:spcAft>
            <a:buNone/>
          </a:pPr>
          <a:r>
            <a:rPr lang="en-US" sz="2200" kern="1200"/>
            <a:t>The API used is </a:t>
          </a:r>
          <a:r>
            <a:rPr lang="en-US" sz="2200" kern="1200">
              <a:hlinkClick xmlns:r="http://schemas.openxmlformats.org/officeDocument/2006/relationships" r:id="rId3"/>
            </a:rPr>
            <a:t>SpaceX API</a:t>
          </a:r>
          <a:endParaRPr lang="en-US" sz="2200" kern="1200"/>
        </a:p>
      </dsp:txBody>
      <dsp:txXfrm>
        <a:off x="1095746" y="1871"/>
        <a:ext cx="7302854" cy="948698"/>
      </dsp:txXfrm>
    </dsp:sp>
    <dsp:sp modelId="{5C79BAD7-3DC0-4D66-B2ED-CD93BACD5B84}">
      <dsp:nvSpPr>
        <dsp:cNvPr id="0" name=""/>
        <dsp:cNvSpPr/>
      </dsp:nvSpPr>
      <dsp:spPr>
        <a:xfrm>
          <a:off x="0" y="1187744"/>
          <a:ext cx="8398601" cy="9486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DA4A98-8EAE-479D-934E-F42533E6CC6B}">
      <dsp:nvSpPr>
        <dsp:cNvPr id="0" name=""/>
        <dsp:cNvSpPr/>
      </dsp:nvSpPr>
      <dsp:spPr>
        <a:xfrm>
          <a:off x="286981" y="1401201"/>
          <a:ext cx="521784" cy="521784"/>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E4CD2E-1672-4877-A452-C9B7AA3CBBF5}">
      <dsp:nvSpPr>
        <dsp:cNvPr id="0" name=""/>
        <dsp:cNvSpPr/>
      </dsp:nvSpPr>
      <dsp:spPr>
        <a:xfrm>
          <a:off x="1095746" y="1187744"/>
          <a:ext cx="7302854" cy="948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04" tIns="100404" rIns="100404" bIns="100404" numCol="1" spcCol="1270" anchor="ctr" anchorCtr="0">
          <a:noAutofit/>
        </a:bodyPr>
        <a:lstStyle/>
        <a:p>
          <a:pPr marL="0" lvl="0" indent="0" algn="l" defTabSz="977900">
            <a:lnSpc>
              <a:spcPct val="100000"/>
            </a:lnSpc>
            <a:spcBef>
              <a:spcPct val="0"/>
            </a:spcBef>
            <a:spcAft>
              <a:spcPct val="35000"/>
            </a:spcAft>
            <a:buNone/>
          </a:pPr>
          <a:r>
            <a:rPr lang="en-US" sz="2200" kern="1200"/>
            <a:t>It contains several Data we have filtered it to Falcon 9</a:t>
          </a:r>
        </a:p>
      </dsp:txBody>
      <dsp:txXfrm>
        <a:off x="1095746" y="1187744"/>
        <a:ext cx="7302854" cy="948698"/>
      </dsp:txXfrm>
    </dsp:sp>
    <dsp:sp modelId="{81374F4E-631A-4BC9-96E0-0F7191AD5B13}">
      <dsp:nvSpPr>
        <dsp:cNvPr id="0" name=""/>
        <dsp:cNvSpPr/>
      </dsp:nvSpPr>
      <dsp:spPr>
        <a:xfrm>
          <a:off x="0" y="2373617"/>
          <a:ext cx="8398601" cy="9486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8B70DD-3414-455D-9DBC-08977CF20B4C}">
      <dsp:nvSpPr>
        <dsp:cNvPr id="0" name=""/>
        <dsp:cNvSpPr/>
      </dsp:nvSpPr>
      <dsp:spPr>
        <a:xfrm>
          <a:off x="286981" y="2587074"/>
          <a:ext cx="521784" cy="521784"/>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02EBD8-6474-4A8F-9BA6-B89E0540C7A6}">
      <dsp:nvSpPr>
        <dsp:cNvPr id="0" name=""/>
        <dsp:cNvSpPr/>
      </dsp:nvSpPr>
      <dsp:spPr>
        <a:xfrm>
          <a:off x="1095746" y="2373617"/>
          <a:ext cx="7302854" cy="948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04" tIns="100404" rIns="100404" bIns="100404" numCol="1" spcCol="1270" anchor="ctr" anchorCtr="0">
          <a:noAutofit/>
        </a:bodyPr>
        <a:lstStyle/>
        <a:p>
          <a:pPr marL="0" lvl="0" indent="0" algn="l" defTabSz="977900">
            <a:lnSpc>
              <a:spcPct val="100000"/>
            </a:lnSpc>
            <a:spcBef>
              <a:spcPct val="0"/>
            </a:spcBef>
            <a:spcAft>
              <a:spcPct val="35000"/>
            </a:spcAft>
            <a:buNone/>
          </a:pPr>
          <a:r>
            <a:rPr lang="en-US" sz="2200" kern="1200"/>
            <a:t>The missing value in payload mass is replaced with the Average payload mass</a:t>
          </a:r>
        </a:p>
      </dsp:txBody>
      <dsp:txXfrm>
        <a:off x="1095746" y="2373617"/>
        <a:ext cx="7302854" cy="948698"/>
      </dsp:txXfrm>
    </dsp:sp>
    <dsp:sp modelId="{01EFC174-538E-4B3E-B2C7-5C94C52DC5ED}">
      <dsp:nvSpPr>
        <dsp:cNvPr id="0" name=""/>
        <dsp:cNvSpPr/>
      </dsp:nvSpPr>
      <dsp:spPr>
        <a:xfrm>
          <a:off x="0" y="3559490"/>
          <a:ext cx="8398601" cy="9486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687EC3-B586-44AF-9C2B-DA7A293176A8}">
      <dsp:nvSpPr>
        <dsp:cNvPr id="0" name=""/>
        <dsp:cNvSpPr/>
      </dsp:nvSpPr>
      <dsp:spPr>
        <a:xfrm>
          <a:off x="286981" y="3772947"/>
          <a:ext cx="521784" cy="521784"/>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137185-8D7F-4181-A27E-50FE92392B24}">
      <dsp:nvSpPr>
        <dsp:cNvPr id="0" name=""/>
        <dsp:cNvSpPr/>
      </dsp:nvSpPr>
      <dsp:spPr>
        <a:xfrm>
          <a:off x="1095746" y="3559490"/>
          <a:ext cx="7302854" cy="948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04" tIns="100404" rIns="100404" bIns="100404" numCol="1" spcCol="1270" anchor="ctr" anchorCtr="0">
          <a:noAutofit/>
        </a:bodyPr>
        <a:lstStyle/>
        <a:p>
          <a:pPr marL="0" lvl="0" indent="0" algn="l" defTabSz="977900">
            <a:lnSpc>
              <a:spcPct val="100000"/>
            </a:lnSpc>
            <a:spcBef>
              <a:spcPct val="0"/>
            </a:spcBef>
            <a:spcAft>
              <a:spcPct val="35000"/>
            </a:spcAft>
            <a:buNone/>
          </a:pPr>
          <a:r>
            <a:rPr lang="en-US" sz="2200" kern="1200"/>
            <a:t>GitHub URL:   </a:t>
          </a:r>
          <a:r>
            <a:rPr lang="en-US" sz="2200" kern="1200">
              <a:hlinkClick xmlns:r="http://schemas.openxmlformats.org/officeDocument/2006/relationships" r:id="rId10"/>
            </a:rPr>
            <a:t>https://github.com/SoorajSheregar/Capstone-Project/blob/main/Data%20Collection%20API.ipynb</a:t>
          </a:r>
          <a:endParaRPr lang="en-US" sz="2200" kern="1200"/>
        </a:p>
      </dsp:txBody>
      <dsp:txXfrm>
        <a:off x="1095746" y="3559490"/>
        <a:ext cx="7302854" cy="9486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9169E8-DC5A-43C2-AC62-E075801016EC}">
      <dsp:nvSpPr>
        <dsp:cNvPr id="0" name=""/>
        <dsp:cNvSpPr/>
      </dsp:nvSpPr>
      <dsp:spPr>
        <a:xfrm>
          <a:off x="913" y="891939"/>
          <a:ext cx="1496303" cy="598521"/>
        </a:xfrm>
        <a:prstGeom prst="homePlate">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8674" tIns="29337" rIns="14669" bIns="29337" numCol="1" spcCol="1270" anchor="ctr" anchorCtr="0">
          <a:noAutofit/>
        </a:bodyPr>
        <a:lstStyle/>
        <a:p>
          <a:pPr marL="0" lvl="0" indent="0" algn="ctr" defTabSz="488950" rtl="0">
            <a:lnSpc>
              <a:spcPct val="90000"/>
            </a:lnSpc>
            <a:spcBef>
              <a:spcPct val="0"/>
            </a:spcBef>
            <a:spcAft>
              <a:spcPct val="35000"/>
            </a:spcAft>
            <a:buNone/>
          </a:pPr>
          <a:r>
            <a:rPr lang="en-GB" sz="1100" kern="1200" dirty="0">
              <a:latin typeface="Calibri Light" panose="020F0302020204030204"/>
            </a:rPr>
            <a:t>Collect data</a:t>
          </a:r>
          <a:endParaRPr lang="en-GB" sz="1100" kern="1200" dirty="0"/>
        </a:p>
      </dsp:txBody>
      <dsp:txXfrm>
        <a:off x="913" y="891939"/>
        <a:ext cx="1346673" cy="598521"/>
      </dsp:txXfrm>
    </dsp:sp>
    <dsp:sp modelId="{9C9ED0E0-D121-4433-BD22-2BA0CE100CF8}">
      <dsp:nvSpPr>
        <dsp:cNvPr id="0" name=""/>
        <dsp:cNvSpPr/>
      </dsp:nvSpPr>
      <dsp:spPr>
        <a:xfrm>
          <a:off x="1197956" y="891939"/>
          <a:ext cx="1496303" cy="598521"/>
        </a:xfrm>
        <a:prstGeom prst="chevron">
          <a:avLst/>
        </a:prstGeom>
        <a:gradFill rotWithShape="0">
          <a:gsLst>
            <a:gs pos="0">
              <a:schemeClr val="accent1">
                <a:shade val="80000"/>
                <a:hueOff val="69857"/>
                <a:satOff val="-1251"/>
                <a:lumOff val="5317"/>
                <a:alphaOff val="0"/>
                <a:lumMod val="110000"/>
                <a:satMod val="105000"/>
                <a:tint val="67000"/>
              </a:schemeClr>
            </a:gs>
            <a:gs pos="50000">
              <a:schemeClr val="accent1">
                <a:shade val="80000"/>
                <a:hueOff val="69857"/>
                <a:satOff val="-1251"/>
                <a:lumOff val="5317"/>
                <a:alphaOff val="0"/>
                <a:lumMod val="105000"/>
                <a:satMod val="103000"/>
                <a:tint val="73000"/>
              </a:schemeClr>
            </a:gs>
            <a:gs pos="100000">
              <a:schemeClr val="accent1">
                <a:shade val="80000"/>
                <a:hueOff val="69857"/>
                <a:satOff val="-1251"/>
                <a:lumOff val="531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29337" rIns="14669" bIns="29337" numCol="1" spcCol="1270" anchor="ctr" anchorCtr="0">
          <a:noAutofit/>
        </a:bodyPr>
        <a:lstStyle/>
        <a:p>
          <a:pPr marL="0" lvl="0" indent="0" algn="ctr" defTabSz="488950" rtl="0">
            <a:lnSpc>
              <a:spcPct val="90000"/>
            </a:lnSpc>
            <a:spcBef>
              <a:spcPct val="0"/>
            </a:spcBef>
            <a:spcAft>
              <a:spcPct val="35000"/>
            </a:spcAft>
            <a:buNone/>
          </a:pPr>
          <a:r>
            <a:rPr lang="en-GB" sz="1100" kern="1200" dirty="0">
              <a:latin typeface="Calibri Light" panose="020F0302020204030204"/>
            </a:rPr>
            <a:t>Standardize data</a:t>
          </a:r>
          <a:endParaRPr lang="en-GB" sz="1100" kern="1200" dirty="0"/>
        </a:p>
      </dsp:txBody>
      <dsp:txXfrm>
        <a:off x="1497217" y="891939"/>
        <a:ext cx="897782" cy="598521"/>
      </dsp:txXfrm>
    </dsp:sp>
    <dsp:sp modelId="{9876C072-A89C-491D-8DAE-153C0AA72C02}">
      <dsp:nvSpPr>
        <dsp:cNvPr id="0" name=""/>
        <dsp:cNvSpPr/>
      </dsp:nvSpPr>
      <dsp:spPr>
        <a:xfrm>
          <a:off x="2394998" y="891939"/>
          <a:ext cx="1496303" cy="598521"/>
        </a:xfrm>
        <a:prstGeom prst="chevron">
          <a:avLst/>
        </a:prstGeom>
        <a:gradFill rotWithShape="0">
          <a:gsLst>
            <a:gs pos="0">
              <a:schemeClr val="accent1">
                <a:shade val="80000"/>
                <a:hueOff val="139713"/>
                <a:satOff val="-2502"/>
                <a:lumOff val="10634"/>
                <a:alphaOff val="0"/>
                <a:lumMod val="110000"/>
                <a:satMod val="105000"/>
                <a:tint val="67000"/>
              </a:schemeClr>
            </a:gs>
            <a:gs pos="50000">
              <a:schemeClr val="accent1">
                <a:shade val="80000"/>
                <a:hueOff val="139713"/>
                <a:satOff val="-2502"/>
                <a:lumOff val="10634"/>
                <a:alphaOff val="0"/>
                <a:lumMod val="105000"/>
                <a:satMod val="103000"/>
                <a:tint val="73000"/>
              </a:schemeClr>
            </a:gs>
            <a:gs pos="100000">
              <a:schemeClr val="accent1">
                <a:shade val="80000"/>
                <a:hueOff val="139713"/>
                <a:satOff val="-2502"/>
                <a:lumOff val="1063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29337" rIns="14669" bIns="29337" numCol="1" spcCol="1270" anchor="ctr" anchorCtr="0">
          <a:noAutofit/>
        </a:bodyPr>
        <a:lstStyle/>
        <a:p>
          <a:pPr marL="0" lvl="0" indent="0" algn="ctr" defTabSz="488950" rtl="0">
            <a:lnSpc>
              <a:spcPct val="90000"/>
            </a:lnSpc>
            <a:spcBef>
              <a:spcPct val="0"/>
            </a:spcBef>
            <a:spcAft>
              <a:spcPct val="35000"/>
            </a:spcAft>
            <a:buNone/>
          </a:pPr>
          <a:r>
            <a:rPr lang="en-GB" sz="1100" kern="1200" dirty="0">
              <a:latin typeface="Calibri Light" panose="020F0302020204030204"/>
            </a:rPr>
            <a:t>Train test Split</a:t>
          </a:r>
          <a:endParaRPr lang="en-GB" sz="1100" kern="1200" dirty="0"/>
        </a:p>
      </dsp:txBody>
      <dsp:txXfrm>
        <a:off x="2694259" y="891939"/>
        <a:ext cx="897782" cy="598521"/>
      </dsp:txXfrm>
    </dsp:sp>
    <dsp:sp modelId="{4A270909-E19A-48C5-900E-34464A1748BC}">
      <dsp:nvSpPr>
        <dsp:cNvPr id="0" name=""/>
        <dsp:cNvSpPr/>
      </dsp:nvSpPr>
      <dsp:spPr>
        <a:xfrm>
          <a:off x="3592041" y="891939"/>
          <a:ext cx="1496303" cy="598521"/>
        </a:xfrm>
        <a:prstGeom prst="chevron">
          <a:avLst/>
        </a:prstGeom>
        <a:gradFill rotWithShape="0">
          <a:gsLst>
            <a:gs pos="0">
              <a:schemeClr val="accent1">
                <a:shade val="80000"/>
                <a:hueOff val="209570"/>
                <a:satOff val="-3754"/>
                <a:lumOff val="15951"/>
                <a:alphaOff val="0"/>
                <a:lumMod val="110000"/>
                <a:satMod val="105000"/>
                <a:tint val="67000"/>
              </a:schemeClr>
            </a:gs>
            <a:gs pos="50000">
              <a:schemeClr val="accent1">
                <a:shade val="80000"/>
                <a:hueOff val="209570"/>
                <a:satOff val="-3754"/>
                <a:lumOff val="15951"/>
                <a:alphaOff val="0"/>
                <a:lumMod val="105000"/>
                <a:satMod val="103000"/>
                <a:tint val="73000"/>
              </a:schemeClr>
            </a:gs>
            <a:gs pos="100000">
              <a:schemeClr val="accent1">
                <a:shade val="80000"/>
                <a:hueOff val="209570"/>
                <a:satOff val="-3754"/>
                <a:lumOff val="1595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29337" rIns="14669" bIns="29337" numCol="1" spcCol="1270" anchor="ctr" anchorCtr="0">
          <a:noAutofit/>
        </a:bodyPr>
        <a:lstStyle/>
        <a:p>
          <a:pPr marL="0" lvl="0" indent="0" algn="ctr" defTabSz="488950" rtl="0">
            <a:lnSpc>
              <a:spcPct val="90000"/>
            </a:lnSpc>
            <a:spcBef>
              <a:spcPct val="0"/>
            </a:spcBef>
            <a:spcAft>
              <a:spcPct val="35000"/>
            </a:spcAft>
            <a:buNone/>
          </a:pPr>
          <a:r>
            <a:rPr lang="en-GB" sz="1100" kern="1200" dirty="0">
              <a:latin typeface="Calibri Light" panose="020F0302020204030204"/>
            </a:rPr>
            <a:t>Train the data on the  algorithm</a:t>
          </a:r>
        </a:p>
      </dsp:txBody>
      <dsp:txXfrm>
        <a:off x="3891302" y="891939"/>
        <a:ext cx="897782" cy="598521"/>
      </dsp:txXfrm>
    </dsp:sp>
    <dsp:sp modelId="{5906DE5C-65A2-4FA9-9A0B-93AA3B2A3588}">
      <dsp:nvSpPr>
        <dsp:cNvPr id="0" name=""/>
        <dsp:cNvSpPr/>
      </dsp:nvSpPr>
      <dsp:spPr>
        <a:xfrm>
          <a:off x="4789083" y="891939"/>
          <a:ext cx="1496303" cy="598521"/>
        </a:xfrm>
        <a:prstGeom prst="chevron">
          <a:avLst/>
        </a:prstGeom>
        <a:gradFill rotWithShape="0">
          <a:gsLst>
            <a:gs pos="0">
              <a:schemeClr val="accent1">
                <a:shade val="80000"/>
                <a:hueOff val="279426"/>
                <a:satOff val="-5005"/>
                <a:lumOff val="21268"/>
                <a:alphaOff val="0"/>
                <a:lumMod val="110000"/>
                <a:satMod val="105000"/>
                <a:tint val="67000"/>
              </a:schemeClr>
            </a:gs>
            <a:gs pos="50000">
              <a:schemeClr val="accent1">
                <a:shade val="80000"/>
                <a:hueOff val="279426"/>
                <a:satOff val="-5005"/>
                <a:lumOff val="21268"/>
                <a:alphaOff val="0"/>
                <a:lumMod val="105000"/>
                <a:satMod val="103000"/>
                <a:tint val="73000"/>
              </a:schemeClr>
            </a:gs>
            <a:gs pos="100000">
              <a:schemeClr val="accent1">
                <a:shade val="80000"/>
                <a:hueOff val="279426"/>
                <a:satOff val="-5005"/>
                <a:lumOff val="2126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29337" rIns="14669" bIns="29337" numCol="1" spcCol="1270" anchor="ctr" anchorCtr="0">
          <a:noAutofit/>
        </a:bodyPr>
        <a:lstStyle/>
        <a:p>
          <a:pPr marL="0" lvl="0" indent="0" algn="ctr" defTabSz="488950" rtl="0">
            <a:lnSpc>
              <a:spcPct val="90000"/>
            </a:lnSpc>
            <a:spcBef>
              <a:spcPct val="0"/>
            </a:spcBef>
            <a:spcAft>
              <a:spcPct val="35000"/>
            </a:spcAft>
            <a:buNone/>
          </a:pPr>
          <a:r>
            <a:rPr lang="en-GB" sz="1100" kern="1200" dirty="0">
              <a:latin typeface="Calibri Light" panose="020F0302020204030204"/>
            </a:rPr>
            <a:t>Predict for test data</a:t>
          </a:r>
        </a:p>
      </dsp:txBody>
      <dsp:txXfrm>
        <a:off x="5088344" y="891939"/>
        <a:ext cx="897782" cy="598521"/>
      </dsp:txXfrm>
    </dsp:sp>
    <dsp:sp modelId="{C0784243-8B2F-48C2-B1D1-17429FB1C7B1}">
      <dsp:nvSpPr>
        <dsp:cNvPr id="0" name=""/>
        <dsp:cNvSpPr/>
      </dsp:nvSpPr>
      <dsp:spPr>
        <a:xfrm>
          <a:off x="5986126" y="891939"/>
          <a:ext cx="1496303" cy="598521"/>
        </a:xfrm>
        <a:prstGeom prst="chevron">
          <a:avLst/>
        </a:prstGeom>
        <a:gradFill rotWithShape="0">
          <a:gsLst>
            <a:gs pos="0">
              <a:schemeClr val="accent1">
                <a:shade val="80000"/>
                <a:hueOff val="349283"/>
                <a:satOff val="-6256"/>
                <a:lumOff val="26585"/>
                <a:alphaOff val="0"/>
                <a:lumMod val="110000"/>
                <a:satMod val="105000"/>
                <a:tint val="67000"/>
              </a:schemeClr>
            </a:gs>
            <a:gs pos="50000">
              <a:schemeClr val="accent1">
                <a:shade val="80000"/>
                <a:hueOff val="349283"/>
                <a:satOff val="-6256"/>
                <a:lumOff val="26585"/>
                <a:alphaOff val="0"/>
                <a:lumMod val="105000"/>
                <a:satMod val="103000"/>
                <a:tint val="73000"/>
              </a:schemeClr>
            </a:gs>
            <a:gs pos="100000">
              <a:schemeClr val="accent1">
                <a:shade val="80000"/>
                <a:hueOff val="349283"/>
                <a:satOff val="-6256"/>
                <a:lumOff val="2658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29337" rIns="14669" bIns="29337" numCol="1" spcCol="1270" anchor="ctr" anchorCtr="0">
          <a:noAutofit/>
        </a:bodyPr>
        <a:lstStyle/>
        <a:p>
          <a:pPr marL="0" lvl="0" indent="0" algn="ctr" defTabSz="488950" rtl="0">
            <a:lnSpc>
              <a:spcPct val="90000"/>
            </a:lnSpc>
            <a:spcBef>
              <a:spcPct val="0"/>
            </a:spcBef>
            <a:spcAft>
              <a:spcPct val="35000"/>
            </a:spcAft>
            <a:buNone/>
          </a:pPr>
          <a:r>
            <a:rPr lang="en-GB" sz="1100" kern="1200" dirty="0">
              <a:latin typeface="Calibri Light" panose="020F0302020204030204"/>
            </a:rPr>
            <a:t>Evaluate the accuracy</a:t>
          </a:r>
        </a:p>
      </dsp:txBody>
      <dsp:txXfrm>
        <a:off x="6285387" y="891939"/>
        <a:ext cx="897782" cy="59852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260747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orajSheregar/Capstone-Project/blob/main/Data%20Collection%20with%20Web%20Scraping.ipynb" TargetMode="External"/><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SoorajSheregar/Capstone-Project/blob/main/EDA.ipynb"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SoorajSheregar/Capstone-Project/blob/main/jupyter-labs-eda-dataviz.ipynb.jupyterlite.ipynb"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SoorajSheregar/Capstone-Project/blob/main/EDA%20with%20SQL-coursera_sqllite.ipynb"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SoorajSheregar/Capstone-Project/blob/main/lab_jupyter_launch_site_location.jupyterlite.ipynb"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SoorajSheregar/Capstone-Project/blob/main/dashwithpython.py"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hyperlink" Target="https://github.com/SoorajSheregar/Capstone-Project/blob/main/SpaceX_Machine_Learning_Prediction_Part_5.jupyterlite%20(1).ipynb" TargetMode="Externa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SoorajSheregar/Capstone-Project"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Sooraj </a:t>
            </a:r>
            <a:r>
              <a:rPr lang="en-US" dirty="0" err="1">
                <a:solidFill>
                  <a:schemeClr val="bg2"/>
                </a:solidFill>
                <a:latin typeface="Abadi"/>
                <a:ea typeface="SF Pro" pitchFamily="2" charset="0"/>
                <a:cs typeface="SF Pro" pitchFamily="2" charset="0"/>
              </a:rPr>
              <a:t>Sheregar</a:t>
            </a:r>
          </a:p>
          <a:p>
            <a:r>
              <a:rPr lang="en-US" dirty="0">
                <a:solidFill>
                  <a:schemeClr val="bg2"/>
                </a:solidFill>
                <a:latin typeface="Abadi"/>
                <a:ea typeface="SF Pro" pitchFamily="2" charset="0"/>
                <a:cs typeface="SF Pro" pitchFamily="2" charset="0"/>
              </a:rPr>
              <a:t>15 March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466722" y="586855"/>
            <a:ext cx="3201366" cy="245759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Data Collection - Scraping</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810259" y="649480"/>
            <a:ext cx="6555347" cy="2988827"/>
          </a:xfrm>
          <a:prstGeom prst="rect">
            <a:avLst/>
          </a:prstGeom>
        </p:spPr>
        <p:txBody>
          <a:bodyPr vert="horz" lIns="91440" tIns="45720" rIns="91440" bIns="45720" rtlCol="0" anchor="ctr">
            <a:normAutofit/>
          </a:bodyPr>
          <a:lstStyle/>
          <a:p>
            <a:pPr>
              <a:spcBef>
                <a:spcPts val="1400"/>
              </a:spcBef>
            </a:pPr>
            <a:r>
              <a:rPr lang="en-US" sz="2000" dirty="0"/>
              <a:t>Request the Falcon9 Launch Wiki page from its URL: </a:t>
            </a:r>
            <a:r>
              <a:rPr lang="en-US" sz="2000" dirty="0">
                <a:hlinkClick r:id="rId2">
                  <a:extLst>
                    <a:ext uri="{A12FA001-AC4F-418D-AE19-62706E023703}">
                      <ahyp:hlinkClr xmlns:ahyp="http://schemas.microsoft.com/office/drawing/2018/hyperlinkcolor" val="tx"/>
                    </a:ext>
                  </a:extLst>
                </a:hlinkClick>
              </a:rPr>
              <a:t>Wikipedia</a:t>
            </a:r>
            <a:endParaRPr lang="en-US" sz="2000" dirty="0"/>
          </a:p>
          <a:p>
            <a:pPr>
              <a:spcBef>
                <a:spcPts val="1400"/>
              </a:spcBef>
            </a:pPr>
            <a:r>
              <a:rPr lang="en-US" sz="2000" dirty="0"/>
              <a:t>Extract all column/variable names from the HTML table header</a:t>
            </a:r>
          </a:p>
          <a:p>
            <a:pPr>
              <a:spcBef>
                <a:spcPts val="1400"/>
              </a:spcBef>
            </a:pPr>
            <a:r>
              <a:rPr lang="en-US" sz="2000" dirty="0"/>
              <a:t>Create a data frame by parsing the launch HTML tables</a:t>
            </a:r>
          </a:p>
          <a:p>
            <a:pPr>
              <a:spcBef>
                <a:spcPts val="1400"/>
              </a:spcBef>
            </a:pPr>
            <a:r>
              <a:rPr lang="en-US" sz="2000" dirty="0"/>
              <a:t>GitHub URL: </a:t>
            </a:r>
            <a:r>
              <a:rPr lang="en-US" sz="2000" dirty="0">
                <a:hlinkClick r:id="rId3"/>
              </a:rPr>
              <a:t>https://github.com/SoorajSheregar/Capstone-Project/blob/main/Data%20Collection%20with%20Web%20Scraping.ipynb</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10</a:t>
            </a:fld>
            <a:endParaRPr lang="en-US" sz="1100">
              <a:solidFill>
                <a:schemeClr val="tx1">
                  <a:lumMod val="50000"/>
                  <a:lumOff val="50000"/>
                </a:schemeClr>
              </a:solidFill>
              <a:latin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pic>
        <p:nvPicPr>
          <p:cNvPr id="2" name="Picture 4" descr="Graphical user interface, table&#10;&#10;Description automatically generated">
            <a:extLst>
              <a:ext uri="{FF2B5EF4-FFF2-40B4-BE49-F238E27FC236}">
                <a16:creationId xmlns:a16="http://schemas.microsoft.com/office/drawing/2014/main" id="{B157502B-0EF1-6271-313B-49EB94C29514}"/>
              </a:ext>
            </a:extLst>
          </p:cNvPr>
          <p:cNvPicPr>
            <a:picLocks noChangeAspect="1"/>
          </p:cNvPicPr>
          <p:nvPr/>
        </p:nvPicPr>
        <p:blipFill>
          <a:blip r:embed="rId4"/>
          <a:stretch>
            <a:fillRect/>
          </a:stretch>
        </p:blipFill>
        <p:spPr>
          <a:xfrm>
            <a:off x="10332" y="4637550"/>
            <a:ext cx="12179263" cy="1231119"/>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Data Wrangling</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a:bodyPr>
          <a:lstStyle/>
          <a:p>
            <a:r>
              <a:rPr lang="en-US" sz="2000" dirty="0"/>
              <a:t>Payload mass missing values replaced with Average</a:t>
            </a:r>
          </a:p>
          <a:p>
            <a:r>
              <a:rPr lang="en-US" sz="2000" dirty="0">
                <a:cs typeface="Calibri"/>
              </a:rPr>
              <a:t>Exploratory data analysis  to find patterns in data</a:t>
            </a:r>
            <a:endParaRPr lang="en-US" sz="2000" dirty="0"/>
          </a:p>
          <a:p>
            <a:r>
              <a:rPr lang="en-US" sz="2000" dirty="0"/>
              <a:t>Calculate the number of launches on each site</a:t>
            </a:r>
          </a:p>
          <a:p>
            <a:r>
              <a:rPr lang="en-US" sz="2000" dirty="0"/>
              <a:t>Calculate the number and occurrence of each orbit</a:t>
            </a:r>
          </a:p>
          <a:p>
            <a:r>
              <a:rPr lang="en-US" sz="2000" dirty="0"/>
              <a:t>Calculate the number and </a:t>
            </a:r>
            <a:r>
              <a:rPr lang="en-US" sz="2000" dirty="0" err="1"/>
              <a:t>occurence</a:t>
            </a:r>
            <a:r>
              <a:rPr lang="en-US" sz="2000" dirty="0"/>
              <a:t> of mission outcome per orbit type</a:t>
            </a:r>
            <a:endParaRPr lang="en-US" sz="2000" dirty="0">
              <a:cs typeface="Calibri"/>
            </a:endParaRPr>
          </a:p>
          <a:p>
            <a:r>
              <a:rPr lang="en-US" sz="2000" dirty="0"/>
              <a:t>Create a landing outcome label from Outcome column for success and failure</a:t>
            </a:r>
            <a:endParaRPr lang="en-US" sz="2000" dirty="0">
              <a:cs typeface="Calibri"/>
            </a:endParaRPr>
          </a:p>
          <a:p>
            <a:r>
              <a:rPr lang="en-US" sz="2000" dirty="0"/>
              <a:t>GitHub URL: </a:t>
            </a:r>
            <a:r>
              <a:rPr lang="en-US" sz="2000" dirty="0">
                <a:hlinkClick r:id="rId2"/>
              </a:rPr>
              <a:t>https://github.com/SoorajSheregar/Capstone-Project/blob/main/EDA.ipynb</a:t>
            </a:r>
          </a:p>
          <a:p>
            <a:endParaRPr lang="en-US" sz="2000"/>
          </a:p>
          <a:p>
            <a:endParaRPr lang="en-US" sz="2000"/>
          </a:p>
          <a:p>
            <a:endParaRPr lang="en-US" sz="200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dirty="0">
                <a:solidFill>
                  <a:schemeClr val="tx1">
                    <a:lumMod val="50000"/>
                    <a:lumOff val="50000"/>
                  </a:schemeClr>
                </a:solidFill>
                <a:latin typeface="+mn-lt"/>
              </a:rPr>
              <a:pPr>
                <a:spcAft>
                  <a:spcPts val="600"/>
                </a:spcAft>
              </a:pPr>
              <a:t>11</a:t>
            </a:fld>
            <a:endParaRPr lang="en-US" sz="1100" dirty="0">
              <a:solidFill>
                <a:schemeClr val="tx1">
                  <a:lumMod val="50000"/>
                  <a:lumOff val="50000"/>
                </a:schemeClr>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2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Rectangle 2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3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3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3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3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a:bodyPr>
          <a:lstStyle/>
          <a:p>
            <a:pPr>
              <a:spcBef>
                <a:spcPts val="1400"/>
              </a:spcBef>
            </a:pPr>
            <a:r>
              <a:rPr lang="en-US" sz="1900" dirty="0"/>
              <a:t>Scatterplot of </a:t>
            </a:r>
            <a:r>
              <a:rPr lang="en-US" sz="1900" b="1"/>
              <a:t>FlightNumber</a:t>
            </a:r>
            <a:r>
              <a:rPr lang="en-US" sz="1900" b="1" dirty="0"/>
              <a:t> vs. </a:t>
            </a:r>
            <a:r>
              <a:rPr lang="en-US" sz="1900" b="1"/>
              <a:t>PayloadMass</a:t>
            </a:r>
            <a:r>
              <a:rPr lang="en-US" sz="1900" dirty="0"/>
              <a:t> </a:t>
            </a:r>
            <a:endParaRPr lang="en-US" sz="1900"/>
          </a:p>
          <a:p>
            <a:pPr lvl="1">
              <a:spcBef>
                <a:spcPts val="1400"/>
              </a:spcBef>
            </a:pPr>
            <a:r>
              <a:rPr lang="en-US" sz="1900" dirty="0"/>
              <a:t>Increase in </a:t>
            </a:r>
            <a:r>
              <a:rPr lang="en-US" sz="1900"/>
              <a:t>FlightNumber</a:t>
            </a:r>
            <a:r>
              <a:rPr lang="en-US" sz="1900" dirty="0"/>
              <a:t> : Increase in Success rate of landing</a:t>
            </a:r>
            <a:endParaRPr lang="en-US" sz="1900"/>
          </a:p>
          <a:p>
            <a:pPr lvl="1">
              <a:spcBef>
                <a:spcPts val="1400"/>
              </a:spcBef>
            </a:pPr>
            <a:r>
              <a:rPr lang="en-US" sz="1900" dirty="0"/>
              <a:t>Increase in </a:t>
            </a:r>
            <a:r>
              <a:rPr lang="en-US" sz="1900"/>
              <a:t>PayloadMass</a:t>
            </a:r>
            <a:r>
              <a:rPr lang="en-US" sz="1900" dirty="0"/>
              <a:t> : Decrease in Success rate of landing</a:t>
            </a:r>
            <a:endParaRPr lang="en-US" sz="1900"/>
          </a:p>
          <a:p>
            <a:pPr>
              <a:spcBef>
                <a:spcPts val="1400"/>
              </a:spcBef>
            </a:pPr>
            <a:r>
              <a:rPr lang="en-US" sz="1900" dirty="0"/>
              <a:t>Scatterplot of </a:t>
            </a:r>
            <a:r>
              <a:rPr lang="en-US" sz="1900" b="1"/>
              <a:t>FlightNumber</a:t>
            </a:r>
            <a:r>
              <a:rPr lang="en-US" sz="1900" b="1" dirty="0"/>
              <a:t> vs </a:t>
            </a:r>
            <a:r>
              <a:rPr lang="en-US" sz="1900" b="1"/>
              <a:t>LaunchSite</a:t>
            </a:r>
          </a:p>
          <a:p>
            <a:pPr lvl="1">
              <a:spcBef>
                <a:spcPts val="1400"/>
              </a:spcBef>
            </a:pPr>
            <a:r>
              <a:rPr lang="en-US" sz="1900" dirty="0"/>
              <a:t>CCAFS LC-40, has a success rate of 60 %, while KSC LC-39A and VAFB SLC 4E has a success rate of 77%.</a:t>
            </a:r>
            <a:endParaRPr lang="en-US" sz="1900"/>
          </a:p>
          <a:p>
            <a:pPr lvl="1">
              <a:spcBef>
                <a:spcPts val="1400"/>
              </a:spcBef>
            </a:pPr>
            <a:r>
              <a:rPr lang="en-US" sz="1900" dirty="0"/>
              <a:t>But CCAFS LC-40 also has higher number of launches compared to other two.</a:t>
            </a:r>
            <a:endParaRPr lang="en-US" sz="1900"/>
          </a:p>
          <a:p>
            <a:pPr>
              <a:spcBef>
                <a:spcPts val="1400"/>
              </a:spcBef>
            </a:pPr>
            <a:r>
              <a:rPr lang="en-US" sz="1900" dirty="0"/>
              <a:t>Scatterplot of </a:t>
            </a:r>
            <a:r>
              <a:rPr lang="en-US" sz="1900" b="1" dirty="0"/>
              <a:t>Payload vs Launch Site</a:t>
            </a:r>
            <a:endParaRPr lang="en-US" sz="1900" b="1"/>
          </a:p>
          <a:p>
            <a:pPr lvl="1">
              <a:spcBef>
                <a:spcPts val="1400"/>
              </a:spcBef>
            </a:pPr>
            <a:r>
              <a:rPr lang="en-US" sz="1900" dirty="0"/>
              <a:t>VAFB SLC 4E used for launching with payload </a:t>
            </a:r>
            <a:r>
              <a:rPr lang="en-US" sz="1900"/>
              <a:t>upto</a:t>
            </a:r>
            <a:r>
              <a:rPr lang="en-US" sz="1900" dirty="0"/>
              <a:t> 10000Kg</a:t>
            </a:r>
            <a:endParaRPr lang="en-US" sz="1900"/>
          </a:p>
          <a:p>
            <a:pPr lvl="1">
              <a:spcBef>
                <a:spcPts val="1400"/>
              </a:spcBef>
            </a:pPr>
            <a:r>
              <a:rPr lang="en-US" sz="1900" dirty="0"/>
              <a:t>CCAFS LC-40 &amp; KSC LC-39A can be used for higher payload</a:t>
            </a:r>
            <a:endParaRPr lang="en-US" sz="1900"/>
          </a:p>
          <a:p>
            <a:endParaRPr lang="en-US" sz="1900"/>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12</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507413"/>
            <a:ext cx="6555347" cy="6023910"/>
          </a:xfrm>
          <a:prstGeom prst="rect">
            <a:avLst/>
          </a:prstGeom>
        </p:spPr>
        <p:txBody>
          <a:bodyPr vert="horz" lIns="91440" tIns="45720" rIns="91440" bIns="45720" rtlCol="0" anchor="ctr">
            <a:normAutofit/>
          </a:bodyPr>
          <a:lstStyle/>
          <a:p>
            <a:pPr>
              <a:spcBef>
                <a:spcPts val="1400"/>
              </a:spcBef>
            </a:pPr>
            <a:r>
              <a:rPr lang="en-US" sz="1900" dirty="0"/>
              <a:t>Bar Chart </a:t>
            </a:r>
            <a:r>
              <a:rPr lang="en-US" sz="1900" b="1" dirty="0"/>
              <a:t>Orbit type vs Success rate</a:t>
            </a:r>
          </a:p>
          <a:p>
            <a:pPr lvl="1">
              <a:spcBef>
                <a:spcPts val="1400"/>
              </a:spcBef>
              <a:buFont typeface="Wingdings" panose="020B0604020202020204" pitchFamily="34" charset="0"/>
              <a:buChar char="Ø"/>
            </a:pPr>
            <a:r>
              <a:rPr lang="en-US" sz="1900" dirty="0"/>
              <a:t>SO has the lowest success rate</a:t>
            </a:r>
            <a:endParaRPr lang="en-US" sz="1900" dirty="0">
              <a:cs typeface="Calibri"/>
            </a:endParaRPr>
          </a:p>
          <a:p>
            <a:pPr lvl="1">
              <a:spcBef>
                <a:spcPts val="1400"/>
              </a:spcBef>
              <a:buFont typeface="Wingdings" panose="020B0604020202020204" pitchFamily="34" charset="0"/>
              <a:buChar char="Ø"/>
            </a:pPr>
            <a:r>
              <a:rPr lang="en-US" sz="1900" dirty="0"/>
              <a:t>ES-L1, GEO, HEO, SSO has the highest Success rate</a:t>
            </a:r>
            <a:endParaRPr lang="en-US" sz="1900" dirty="0">
              <a:cs typeface="Calibri"/>
            </a:endParaRPr>
          </a:p>
          <a:p>
            <a:pPr>
              <a:spcBef>
                <a:spcPts val="1400"/>
              </a:spcBef>
            </a:pPr>
            <a:r>
              <a:rPr lang="en-US" sz="1900" dirty="0"/>
              <a:t>Scatterplot of </a:t>
            </a:r>
            <a:r>
              <a:rPr lang="en-US" sz="1900" b="1" dirty="0" err="1"/>
              <a:t>FlightNumber</a:t>
            </a:r>
            <a:r>
              <a:rPr lang="en-US" sz="1900" b="1" dirty="0"/>
              <a:t> vs Orbit</a:t>
            </a:r>
            <a:endParaRPr lang="en-US" sz="1900" b="1" dirty="0">
              <a:cs typeface="Calibri"/>
            </a:endParaRPr>
          </a:p>
          <a:p>
            <a:pPr lvl="1">
              <a:spcBef>
                <a:spcPts val="1400"/>
              </a:spcBef>
              <a:buFont typeface="Wingdings" panose="020B0604020202020204" pitchFamily="34" charset="0"/>
              <a:buChar char="Ø"/>
            </a:pPr>
            <a:r>
              <a:rPr lang="en-US" sz="1900" dirty="0"/>
              <a:t>SSO &amp;LEO have better success rate</a:t>
            </a:r>
            <a:endParaRPr lang="en-US" sz="1900" dirty="0">
              <a:cs typeface="Calibri"/>
            </a:endParaRPr>
          </a:p>
          <a:p>
            <a:pPr>
              <a:spcBef>
                <a:spcPts val="1400"/>
              </a:spcBef>
            </a:pPr>
            <a:r>
              <a:rPr lang="en-US" sz="1900" dirty="0"/>
              <a:t>Scatterplot of </a:t>
            </a:r>
            <a:r>
              <a:rPr lang="en-US" sz="1900" b="1" dirty="0"/>
              <a:t>Payload vs Orbit</a:t>
            </a:r>
            <a:endParaRPr lang="en-US" sz="1900" b="1" dirty="0">
              <a:cs typeface="Calibri"/>
            </a:endParaRPr>
          </a:p>
          <a:p>
            <a:pPr lvl="1">
              <a:spcBef>
                <a:spcPts val="1400"/>
              </a:spcBef>
              <a:buFont typeface="Wingdings" panose="020B0604020202020204" pitchFamily="34" charset="0"/>
              <a:buChar char="Ø"/>
            </a:pPr>
            <a:r>
              <a:rPr lang="en-US" sz="1900" dirty="0"/>
              <a:t>SSO payload mass is below 5000 Kg</a:t>
            </a:r>
            <a:endParaRPr lang="en-US" sz="1900" dirty="0">
              <a:cs typeface="Calibri"/>
            </a:endParaRPr>
          </a:p>
          <a:p>
            <a:pPr lvl="1">
              <a:spcBef>
                <a:spcPts val="1400"/>
              </a:spcBef>
              <a:buFont typeface="Wingdings" panose="020B0604020202020204" pitchFamily="34" charset="0"/>
              <a:buChar char="Ø"/>
            </a:pPr>
            <a:r>
              <a:rPr lang="en-US" sz="1900" dirty="0"/>
              <a:t>VLEO payload mass is above13000 Kg</a:t>
            </a:r>
            <a:endParaRPr lang="en-US" sz="1900" dirty="0">
              <a:cs typeface="Calibri"/>
            </a:endParaRPr>
          </a:p>
          <a:p>
            <a:pPr>
              <a:spcBef>
                <a:spcPts val="1400"/>
              </a:spcBef>
            </a:pPr>
            <a:r>
              <a:rPr lang="en-US" sz="1900" dirty="0"/>
              <a:t>Line Chart </a:t>
            </a:r>
            <a:r>
              <a:rPr lang="en-US" sz="1900" b="1" dirty="0"/>
              <a:t>Year vs Success rate</a:t>
            </a:r>
            <a:endParaRPr lang="en-US" sz="1900" b="1" dirty="0">
              <a:cs typeface="Calibri"/>
            </a:endParaRPr>
          </a:p>
          <a:p>
            <a:pPr lvl="1">
              <a:spcBef>
                <a:spcPts val="1400"/>
              </a:spcBef>
              <a:buFont typeface="Wingdings" panose="020B0604020202020204" pitchFamily="34" charset="0"/>
              <a:buChar char="Ø"/>
            </a:pPr>
            <a:r>
              <a:rPr lang="en-US" sz="1900" dirty="0"/>
              <a:t>With the increase in year the success rate is also increasing</a:t>
            </a:r>
            <a:endParaRPr lang="en-US" sz="1900" dirty="0">
              <a:cs typeface="Calibri"/>
            </a:endParaRPr>
          </a:p>
          <a:p>
            <a:pPr>
              <a:spcBef>
                <a:spcPts val="1400"/>
              </a:spcBef>
            </a:pPr>
            <a:r>
              <a:rPr lang="en-US" sz="1900" dirty="0"/>
              <a:t>GitHub URL: </a:t>
            </a:r>
            <a:r>
              <a:rPr lang="en-US" sz="1900" dirty="0">
                <a:hlinkClick r:id="rId2"/>
              </a:rPr>
              <a:t>https://github.com/SoorajSheregar/Capstone-Project/blob/main/jupyter-labs-eda-dataviz.ipynb.jupyterlite.ipynb</a:t>
            </a:r>
            <a:endParaRPr lang="en-US" sz="1900" dirty="0"/>
          </a:p>
          <a:p>
            <a:endParaRPr lang="en-US" sz="1900"/>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13</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619044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80734" y="912317"/>
            <a:ext cx="7252770" cy="5642118"/>
          </a:xfrm>
          <a:prstGeom prst="rect">
            <a:avLst/>
          </a:prstGeom>
        </p:spPr>
        <p:txBody>
          <a:bodyPr vert="horz" lIns="91440" tIns="45720" rIns="91440" bIns="45720" rtlCol="0" anchor="ctr">
            <a:noAutofit/>
          </a:bodyPr>
          <a:lstStyle/>
          <a:p>
            <a:pPr>
              <a:spcBef>
                <a:spcPts val="1400"/>
              </a:spcBef>
            </a:pPr>
            <a:r>
              <a:rPr lang="en-US" sz="1750" dirty="0"/>
              <a:t>SQL queries performed</a:t>
            </a:r>
            <a:endParaRPr lang="en-US" sz="1750">
              <a:cs typeface="Calibri"/>
            </a:endParaRPr>
          </a:p>
          <a:p>
            <a:pPr marL="914400" lvl="1">
              <a:spcBef>
                <a:spcPts val="1400"/>
              </a:spcBef>
            </a:pPr>
            <a:r>
              <a:rPr lang="en-US" sz="1750" dirty="0"/>
              <a:t>Display the names of the unique launch sites in the space mission</a:t>
            </a:r>
            <a:endParaRPr lang="en-US" sz="1750">
              <a:cs typeface="Calibri"/>
            </a:endParaRPr>
          </a:p>
          <a:p>
            <a:pPr marL="914400" lvl="1">
              <a:spcBef>
                <a:spcPts val="1400"/>
              </a:spcBef>
            </a:pPr>
            <a:r>
              <a:rPr lang="en-US" sz="1750" dirty="0"/>
              <a:t>Display 5 records where launch sites begin with the string 'CCA'</a:t>
            </a:r>
            <a:endParaRPr lang="en-US" sz="1750">
              <a:cs typeface="Calibri"/>
            </a:endParaRPr>
          </a:p>
          <a:p>
            <a:pPr marL="914400" lvl="1">
              <a:spcBef>
                <a:spcPts val="1400"/>
              </a:spcBef>
            </a:pPr>
            <a:r>
              <a:rPr lang="en-US" sz="1750" dirty="0"/>
              <a:t>Display the total payload mass carried by boosters launched by NASA (CRS)</a:t>
            </a:r>
            <a:endParaRPr lang="en-US" sz="1750">
              <a:cs typeface="Calibri"/>
            </a:endParaRPr>
          </a:p>
          <a:p>
            <a:pPr marL="914400" lvl="1">
              <a:spcBef>
                <a:spcPts val="1400"/>
              </a:spcBef>
            </a:pPr>
            <a:r>
              <a:rPr lang="en-US" sz="1750" dirty="0"/>
              <a:t>Display average payload mass carried by booster version F9 v1.1</a:t>
            </a:r>
            <a:endParaRPr lang="en-US" sz="1750">
              <a:cs typeface="Calibri"/>
            </a:endParaRPr>
          </a:p>
          <a:p>
            <a:pPr marL="914400" lvl="1">
              <a:spcBef>
                <a:spcPts val="1400"/>
              </a:spcBef>
            </a:pPr>
            <a:r>
              <a:rPr lang="en-US" sz="1750" dirty="0"/>
              <a:t>List the date when the first </a:t>
            </a:r>
            <a:r>
              <a:rPr lang="en-US" sz="1750" dirty="0" err="1"/>
              <a:t>succesful</a:t>
            </a:r>
            <a:r>
              <a:rPr lang="en-US" sz="1750" dirty="0"/>
              <a:t> landing outcome in ground pad was </a:t>
            </a:r>
            <a:r>
              <a:rPr lang="en-US" sz="1750" dirty="0" err="1"/>
              <a:t>acheived</a:t>
            </a:r>
            <a:r>
              <a:rPr lang="en-US" sz="1750" dirty="0"/>
              <a:t>.</a:t>
            </a:r>
            <a:endParaRPr lang="en-US" sz="1750">
              <a:cs typeface="Calibri"/>
            </a:endParaRPr>
          </a:p>
          <a:p>
            <a:pPr marL="914400" lvl="1">
              <a:spcBef>
                <a:spcPts val="1400"/>
              </a:spcBef>
            </a:pPr>
            <a:r>
              <a:rPr lang="en-US" sz="1750" dirty="0"/>
              <a:t>List the names of the boosters which have success in drone ship and have payload mass greater than 4000 but less than 6000</a:t>
            </a:r>
            <a:endParaRPr lang="en-US" sz="1750">
              <a:cs typeface="Calibri"/>
            </a:endParaRPr>
          </a:p>
          <a:p>
            <a:pPr marL="914400" lvl="1">
              <a:spcBef>
                <a:spcPts val="1400"/>
              </a:spcBef>
            </a:pPr>
            <a:r>
              <a:rPr lang="en-US" sz="1750" dirty="0"/>
              <a:t>List the total number of successful and failure mission outcomes</a:t>
            </a:r>
            <a:endParaRPr lang="en-US" sz="1750">
              <a:cs typeface="Calibri"/>
            </a:endParaRPr>
          </a:p>
          <a:p>
            <a:pPr marL="914400" lvl="1">
              <a:spcBef>
                <a:spcPts val="1400"/>
              </a:spcBef>
            </a:pPr>
            <a:r>
              <a:rPr lang="en-US" sz="1750" dirty="0"/>
              <a:t>List the names of the </a:t>
            </a:r>
            <a:r>
              <a:rPr lang="en-US" sz="1750" dirty="0" err="1"/>
              <a:t>booster_versions</a:t>
            </a:r>
            <a:r>
              <a:rPr lang="en-US" sz="1750" dirty="0"/>
              <a:t> which have carried the maximum payload mass. Use a subquery</a:t>
            </a:r>
            <a:endParaRPr lang="en-US" sz="1750">
              <a:cs typeface="Calibri"/>
            </a:endParaRPr>
          </a:p>
          <a:p>
            <a:pPr marL="914400" lvl="1">
              <a:spcBef>
                <a:spcPts val="1400"/>
              </a:spcBef>
            </a:pPr>
            <a:r>
              <a:rPr lang="en-US" sz="1750" dirty="0"/>
              <a:t>List the records which will display the month names, failure </a:t>
            </a:r>
            <a:r>
              <a:rPr lang="en-US" sz="1750" dirty="0" err="1"/>
              <a:t>landing_outcomes</a:t>
            </a:r>
            <a:r>
              <a:rPr lang="en-US" sz="1750" dirty="0"/>
              <a:t> in drone ship ,booster versions, </a:t>
            </a:r>
            <a:r>
              <a:rPr lang="en-US" sz="1750" dirty="0" err="1"/>
              <a:t>launch_site</a:t>
            </a:r>
            <a:r>
              <a:rPr lang="en-US" sz="1750" dirty="0"/>
              <a:t> for the months in year 2015.</a:t>
            </a:r>
            <a:endParaRPr lang="en-US" sz="1750">
              <a:cs typeface="Calibri"/>
            </a:endParaRPr>
          </a:p>
          <a:p>
            <a:pPr marL="914400" lvl="1">
              <a:spcBef>
                <a:spcPts val="1400"/>
              </a:spcBef>
            </a:pPr>
            <a:r>
              <a:rPr lang="en-US" sz="1750" dirty="0"/>
              <a:t>Rank the count of successful </a:t>
            </a:r>
            <a:r>
              <a:rPr lang="en-US" sz="1750" dirty="0" err="1"/>
              <a:t>landing_outcomes</a:t>
            </a:r>
            <a:r>
              <a:rPr lang="en-US" sz="1750" dirty="0"/>
              <a:t> between the date 04-06-2010 and 20-03-2017 in descending order.</a:t>
            </a:r>
            <a:endParaRPr lang="en-US" sz="1750">
              <a:cs typeface="Calibri"/>
            </a:endParaRPr>
          </a:p>
          <a:p>
            <a:pPr>
              <a:spcBef>
                <a:spcPts val="1400"/>
              </a:spcBef>
            </a:pPr>
            <a:r>
              <a:rPr lang="en-US" sz="1750" dirty="0"/>
              <a:t>GitHub URL: </a:t>
            </a:r>
            <a:r>
              <a:rPr lang="en-US" sz="1750" dirty="0">
                <a:hlinkClick r:id="rId2"/>
              </a:rPr>
              <a:t>https://github.com/SoorajSheregar/Capstone-Project/blob/main/EDA%20with%20SQL-coursera_sqllite.ipynb</a:t>
            </a:r>
            <a:endParaRPr lang="en-US" sz="1750" dirty="0">
              <a:cs typeface="Calibri"/>
              <a:hlinkClick r:id="rId2"/>
            </a:endParaRPr>
          </a:p>
          <a:p>
            <a:endParaRPr lang="en-US" sz="1100"/>
          </a:p>
          <a:p>
            <a:endParaRPr lang="en-US" sz="110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dirty="0">
                <a:solidFill>
                  <a:schemeClr val="tx1">
                    <a:lumMod val="50000"/>
                    <a:lumOff val="50000"/>
                  </a:schemeClr>
                </a:solidFill>
                <a:latin typeface="+mn-lt"/>
              </a:rPr>
              <a:pPr>
                <a:spcAft>
                  <a:spcPts val="600"/>
                </a:spcAft>
              </a:pPr>
              <a:t>14</a:t>
            </a:fld>
            <a:endParaRPr lang="en-US" sz="1100" dirty="0">
              <a:solidFill>
                <a:schemeClr val="tx1">
                  <a:lumMod val="50000"/>
                  <a:lumOff val="50000"/>
                </a:schemeClr>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a:bodyPr>
          <a:lstStyle/>
          <a:p>
            <a:pPr>
              <a:spcBef>
                <a:spcPts val="1400"/>
              </a:spcBef>
            </a:pPr>
            <a:r>
              <a:rPr lang="en-US" sz="2000"/>
              <a:t>Using Folium we have created markers, circles on the launch sites.</a:t>
            </a:r>
          </a:p>
          <a:p>
            <a:pPr>
              <a:spcBef>
                <a:spcPts val="1400"/>
              </a:spcBef>
            </a:pPr>
            <a:r>
              <a:rPr lang="en-US" sz="2000"/>
              <a:t>We have created marker object of colour green for success and colour red for failure.</a:t>
            </a:r>
          </a:p>
          <a:p>
            <a:pPr>
              <a:spcBef>
                <a:spcPts val="1400"/>
              </a:spcBef>
            </a:pPr>
            <a:r>
              <a:rPr lang="en-US" sz="2000"/>
              <a:t>We have created marker clusters for the launches so that its easily accesible.</a:t>
            </a:r>
          </a:p>
          <a:p>
            <a:pPr>
              <a:spcBef>
                <a:spcPts val="1400"/>
              </a:spcBef>
            </a:pPr>
            <a:r>
              <a:rPr lang="en-US" sz="2000"/>
              <a:t>We have created lines to display distance from the launch site to nearest city, coast line, Highway, Railway and their distance. etc. you created and added to a folium map.</a:t>
            </a:r>
          </a:p>
          <a:p>
            <a:pPr>
              <a:spcBef>
                <a:spcPts val="1400"/>
              </a:spcBef>
            </a:pPr>
            <a:r>
              <a:rPr lang="en-US" sz="2000"/>
              <a:t>GitHub URL: </a:t>
            </a:r>
            <a:r>
              <a:rPr lang="en-US" sz="2000">
                <a:hlinkClick r:id="rId2"/>
              </a:rPr>
              <a:t>https://github.com/SoorajSheregar/Capstone-Project/blob/main/lab_jupyter_launch_site_location.jupyterlite.ipynb</a:t>
            </a:r>
          </a:p>
          <a:p>
            <a:endParaRPr lang="en-US" sz="2000"/>
          </a:p>
          <a:p>
            <a:endParaRPr lang="en-US" sz="200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15</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Build a Dashboard with Plotly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fontScale="92500"/>
          </a:bodyPr>
          <a:lstStyle/>
          <a:p>
            <a:pPr>
              <a:spcBef>
                <a:spcPts val="1400"/>
              </a:spcBef>
            </a:pPr>
            <a:r>
              <a:rPr lang="en-US" sz="2000"/>
              <a:t>We have added Dropdown lists, Pie chart, slider, scatter plot, to the dashboard.</a:t>
            </a:r>
          </a:p>
          <a:p>
            <a:pPr>
              <a:spcBef>
                <a:spcPts val="1400"/>
              </a:spcBef>
            </a:pPr>
            <a:r>
              <a:rPr lang="en-US" sz="2000"/>
              <a:t>Dropdown list is to enable Launch Site selection.</a:t>
            </a:r>
          </a:p>
          <a:p>
            <a:pPr>
              <a:spcBef>
                <a:spcPts val="1400"/>
              </a:spcBef>
            </a:pPr>
            <a:r>
              <a:rPr lang="en-US" sz="2000"/>
              <a:t>Pie chart shows the total successful launches count for all sites &amp; if a specific launch site was selected it shows the Success vs. Failed counts for the site.</a:t>
            </a:r>
          </a:p>
          <a:p>
            <a:pPr>
              <a:spcBef>
                <a:spcPts val="1400"/>
              </a:spcBef>
            </a:pPr>
            <a:r>
              <a:rPr lang="en-US" sz="2000"/>
              <a:t>Slider is to select payload range.</a:t>
            </a:r>
          </a:p>
          <a:p>
            <a:pPr>
              <a:spcBef>
                <a:spcPts val="1400"/>
              </a:spcBef>
            </a:pPr>
            <a:r>
              <a:rPr lang="en-US" sz="2000"/>
              <a:t>Scatter chart shows the correlation between payload and launch success</a:t>
            </a:r>
          </a:p>
          <a:p>
            <a:pPr>
              <a:spcBef>
                <a:spcPts val="1400"/>
              </a:spcBef>
            </a:pPr>
            <a:r>
              <a:rPr lang="en-US" sz="2000"/>
              <a:t>GitHub URL: </a:t>
            </a:r>
            <a:r>
              <a:rPr lang="en-US" sz="2000">
                <a:hlinkClick r:id="rId2"/>
              </a:rPr>
              <a:t>https://github.com/SoorajSheregar/Capstone-Project/blob/main/dashwithpython.py</a:t>
            </a:r>
          </a:p>
          <a:p>
            <a:endParaRPr lang="en-US" sz="200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16</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Predictive Analysis (Classification)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95312" y="649480"/>
            <a:ext cx="7664925" cy="5546047"/>
          </a:xfrm>
          <a:prstGeom prst="rect">
            <a:avLst/>
          </a:prstGeom>
        </p:spPr>
        <p:txBody>
          <a:bodyPr vert="horz" lIns="91440" tIns="45720" rIns="91440" bIns="45720" rtlCol="0" anchor="ctr">
            <a:normAutofit/>
          </a:bodyPr>
          <a:lstStyle/>
          <a:p>
            <a:pPr>
              <a:spcBef>
                <a:spcPts val="1400"/>
              </a:spcBef>
            </a:pPr>
            <a:r>
              <a:rPr lang="en-US" sz="2000" dirty="0"/>
              <a:t>We have built 4 models they are Logistic regression, Support vector machine, Decision tree, K-nearest neighbors.</a:t>
            </a:r>
            <a:endParaRPr lang="en-US" sz="2000" dirty="0">
              <a:cs typeface="Calibri"/>
            </a:endParaRPr>
          </a:p>
          <a:p>
            <a:pPr>
              <a:spcBef>
                <a:spcPts val="1400"/>
              </a:spcBef>
            </a:pPr>
            <a:r>
              <a:rPr lang="en-US" sz="2000" dirty="0" err="1"/>
              <a:t>GridSearchCV</a:t>
            </a:r>
            <a:r>
              <a:rPr lang="en-US" sz="2000" dirty="0"/>
              <a:t> is used to evaluate the best hyperparameter suited for the model.</a:t>
            </a:r>
            <a:endParaRPr lang="en-US" sz="2000" dirty="0">
              <a:cs typeface="Calibri"/>
            </a:endParaRPr>
          </a:p>
          <a:p>
            <a:pPr>
              <a:spcBef>
                <a:spcPts val="1400"/>
              </a:spcBef>
            </a:pPr>
            <a:r>
              <a:rPr lang="en-US" sz="2000" dirty="0"/>
              <a:t>Using the accuracy score and </a:t>
            </a:r>
            <a:r>
              <a:rPr lang="en-US" sz="2000" dirty="0" err="1"/>
              <a:t>confussion</a:t>
            </a:r>
            <a:r>
              <a:rPr lang="en-US" sz="2000" dirty="0"/>
              <a:t> matrix the best performing classification model is found to be Decision tree</a:t>
            </a:r>
            <a:endParaRPr lang="en-US" sz="2000" dirty="0">
              <a:cs typeface="Calibri"/>
            </a:endParaRPr>
          </a:p>
          <a:p>
            <a:pPr>
              <a:spcBef>
                <a:spcPts val="1400"/>
              </a:spcBef>
            </a:pPr>
            <a:r>
              <a:rPr lang="en-US" sz="2000" dirty="0"/>
              <a:t>Model development process included</a:t>
            </a:r>
            <a:endParaRPr lang="en-US" sz="2000" dirty="0">
              <a:cs typeface="Calibri"/>
            </a:endParaRPr>
          </a:p>
          <a:p>
            <a:pPr>
              <a:spcBef>
                <a:spcPts val="1400"/>
              </a:spcBef>
            </a:pPr>
            <a:endParaRPr lang="en-US" sz="2000" dirty="0"/>
          </a:p>
          <a:p>
            <a:pPr>
              <a:spcBef>
                <a:spcPts val="1400"/>
              </a:spcBef>
            </a:pPr>
            <a:endParaRPr lang="en-US" sz="2000" dirty="0"/>
          </a:p>
          <a:p>
            <a:pPr>
              <a:spcBef>
                <a:spcPts val="1400"/>
              </a:spcBef>
            </a:pPr>
            <a:endParaRPr lang="en-US" sz="2000" dirty="0"/>
          </a:p>
          <a:p>
            <a:pPr>
              <a:spcBef>
                <a:spcPts val="1400"/>
              </a:spcBef>
            </a:pPr>
            <a:r>
              <a:rPr lang="en-US" sz="2000" dirty="0"/>
              <a:t>GitHub URL: </a:t>
            </a:r>
            <a:r>
              <a:rPr lang="en-US" sz="2000" dirty="0">
                <a:hlinkClick r:id="rId2"/>
              </a:rPr>
              <a:t>https://github.com/SoorajSheregar/Capstone-Project/blob/main/SpaceX_Machine_Learning_Prediction_Part_5.jupyterlite%20(1).ipynb</a:t>
            </a:r>
            <a:endParaRPr lang="en-US" sz="2000" dirty="0">
              <a:cs typeface="Calibri"/>
              <a:hlinkClick r:id="rId2"/>
            </a:endParaRPr>
          </a:p>
          <a:p>
            <a:endParaRPr lang="en-US" sz="2000"/>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17</a:t>
            </a:fld>
            <a:endParaRPr lang="en-US" sz="1100">
              <a:solidFill>
                <a:schemeClr val="tx1">
                  <a:lumMod val="50000"/>
                  <a:lumOff val="50000"/>
                </a:schemeClr>
              </a:solidFill>
              <a:latin typeface="+mn-lt"/>
            </a:endParaRPr>
          </a:p>
        </p:txBody>
      </p:sp>
      <p:graphicFrame>
        <p:nvGraphicFramePr>
          <p:cNvPr id="2" name="Diagram 5">
            <a:extLst>
              <a:ext uri="{FF2B5EF4-FFF2-40B4-BE49-F238E27FC236}">
                <a16:creationId xmlns:a16="http://schemas.microsoft.com/office/drawing/2014/main" id="{B2D05BAD-8F16-3C25-8BD1-87DAE06BA803}"/>
              </a:ext>
            </a:extLst>
          </p:cNvPr>
          <p:cNvGraphicFramePr/>
          <p:nvPr>
            <p:extLst>
              <p:ext uri="{D42A27DB-BD31-4B8C-83A1-F6EECF244321}">
                <p14:modId xmlns:p14="http://schemas.microsoft.com/office/powerpoint/2010/main" val="129993985"/>
              </p:ext>
            </p:extLst>
          </p:nvPr>
        </p:nvGraphicFramePr>
        <p:xfrm>
          <a:off x="4197685" y="2749885"/>
          <a:ext cx="7483343" cy="238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085443"/>
            <a:ext cx="10504409" cy="521776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Exploratory data analysis results:</a:t>
            </a:r>
            <a:endParaRPr lang="en-US"/>
          </a:p>
          <a:p>
            <a:pPr lvl="1">
              <a:lnSpc>
                <a:spcPct val="100000"/>
              </a:lnSpc>
              <a:spcBef>
                <a:spcPts val="1400"/>
              </a:spcBef>
            </a:pPr>
            <a:r>
              <a:rPr lang="en-US" sz="1800" dirty="0">
                <a:solidFill>
                  <a:schemeClr val="accent3">
                    <a:lumMod val="25000"/>
                  </a:schemeClr>
                </a:solidFill>
                <a:latin typeface="Abadi"/>
              </a:rPr>
              <a:t>Most of the flights are sent to GTO, ISS orbit as these are orbits where satellite are.</a:t>
            </a:r>
          </a:p>
          <a:p>
            <a:pPr lvl="1">
              <a:lnSpc>
                <a:spcPct val="100000"/>
              </a:lnSpc>
              <a:spcBef>
                <a:spcPts val="1400"/>
              </a:spcBef>
            </a:pPr>
            <a:r>
              <a:rPr lang="en-US" sz="1800" dirty="0">
                <a:solidFill>
                  <a:schemeClr val="accent3">
                    <a:lumMod val="25000"/>
                  </a:schemeClr>
                </a:solidFill>
                <a:latin typeface="Abadi"/>
              </a:rPr>
              <a:t>Currently there are 4 Launch sites and 3 of them are located near Melbourne and 1 near Lompoc</a:t>
            </a:r>
          </a:p>
          <a:p>
            <a:pPr lvl="1">
              <a:lnSpc>
                <a:spcPct val="100000"/>
              </a:lnSpc>
              <a:spcBef>
                <a:spcPts val="1400"/>
              </a:spcBef>
            </a:pPr>
            <a:r>
              <a:rPr lang="en-US" sz="1800" dirty="0">
                <a:solidFill>
                  <a:schemeClr val="accent3">
                    <a:lumMod val="25000"/>
                  </a:schemeClr>
                </a:solidFill>
                <a:latin typeface="Abadi"/>
              </a:rPr>
              <a:t>VAFB SLC 4E is used only to launch a max payload of 10000 kg</a:t>
            </a:r>
          </a:p>
          <a:p>
            <a:pPr lvl="1">
              <a:lnSpc>
                <a:spcPct val="100000"/>
              </a:lnSpc>
              <a:spcBef>
                <a:spcPts val="1400"/>
              </a:spcBef>
            </a:pPr>
            <a:r>
              <a:rPr lang="en-US" sz="1800" dirty="0">
                <a:solidFill>
                  <a:schemeClr val="accent3">
                    <a:lumMod val="25000"/>
                  </a:schemeClr>
                </a:solidFill>
                <a:latin typeface="Abadi"/>
              </a:rPr>
              <a:t>Success rate is Increasing year by year with new Booster versions</a:t>
            </a:r>
          </a:p>
          <a:p>
            <a:pPr>
              <a:lnSpc>
                <a:spcPct val="100000"/>
              </a:lnSpc>
              <a:spcBef>
                <a:spcPts val="1400"/>
              </a:spcBef>
            </a:pPr>
            <a:r>
              <a:rPr lang="en-US" sz="2200" dirty="0">
                <a:solidFill>
                  <a:schemeClr val="accent3">
                    <a:lumMod val="25000"/>
                  </a:schemeClr>
                </a:solidFill>
                <a:latin typeface="Abadi"/>
              </a:rPr>
              <a:t>Interactive dash:</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Predictive analysis results:</a:t>
            </a:r>
          </a:p>
          <a:p>
            <a:pPr lvl="1">
              <a:lnSpc>
                <a:spcPct val="100000"/>
              </a:lnSpc>
              <a:spcBef>
                <a:spcPts val="1400"/>
              </a:spcBef>
            </a:pPr>
            <a:r>
              <a:rPr lang="en-US" sz="1800" dirty="0">
                <a:solidFill>
                  <a:schemeClr val="accent3">
                    <a:lumMod val="25000"/>
                  </a:schemeClr>
                </a:solidFill>
                <a:latin typeface="Abadi"/>
              </a:rPr>
              <a:t>Decision tree is the best model suited for the prediction</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15" name="Picture 16">
            <a:extLst>
              <a:ext uri="{FF2B5EF4-FFF2-40B4-BE49-F238E27FC236}">
                <a16:creationId xmlns:a16="http://schemas.microsoft.com/office/drawing/2014/main" id="{68D85EA9-96E5-129B-B99D-616CC0380D2A}"/>
              </a:ext>
            </a:extLst>
          </p:cNvPr>
          <p:cNvPicPr>
            <a:picLocks noChangeAspect="1"/>
          </p:cNvPicPr>
          <p:nvPr/>
        </p:nvPicPr>
        <p:blipFill>
          <a:blip r:embed="rId3"/>
          <a:stretch>
            <a:fillRect/>
          </a:stretch>
        </p:blipFill>
        <p:spPr>
          <a:xfrm>
            <a:off x="8521032" y="4224904"/>
            <a:ext cx="2743200" cy="787773"/>
          </a:xfrm>
          <a:prstGeom prst="rect">
            <a:avLst/>
          </a:prstGeom>
        </p:spPr>
      </p:pic>
      <p:pic>
        <p:nvPicPr>
          <p:cNvPr id="17" name="Picture 17">
            <a:extLst>
              <a:ext uri="{FF2B5EF4-FFF2-40B4-BE49-F238E27FC236}">
                <a16:creationId xmlns:a16="http://schemas.microsoft.com/office/drawing/2014/main" id="{0B40CFF3-C71B-020C-F941-C4B6006D8F30}"/>
              </a:ext>
            </a:extLst>
          </p:cNvPr>
          <p:cNvPicPr>
            <a:picLocks noChangeAspect="1"/>
          </p:cNvPicPr>
          <p:nvPr/>
        </p:nvPicPr>
        <p:blipFill>
          <a:blip r:embed="rId4"/>
          <a:stretch>
            <a:fillRect/>
          </a:stretch>
        </p:blipFill>
        <p:spPr>
          <a:xfrm>
            <a:off x="4644190" y="4224904"/>
            <a:ext cx="2743200" cy="787773"/>
          </a:xfrm>
          <a:prstGeom prst="rect">
            <a:avLst/>
          </a:prstGeom>
        </p:spPr>
      </p:pic>
      <p:pic>
        <p:nvPicPr>
          <p:cNvPr id="18" name="Picture 18">
            <a:extLst>
              <a:ext uri="{FF2B5EF4-FFF2-40B4-BE49-F238E27FC236}">
                <a16:creationId xmlns:a16="http://schemas.microsoft.com/office/drawing/2014/main" id="{E98F319E-C4B2-4F76-4F2D-57FD2953A509}"/>
              </a:ext>
            </a:extLst>
          </p:cNvPr>
          <p:cNvPicPr>
            <a:picLocks noChangeAspect="1"/>
          </p:cNvPicPr>
          <p:nvPr/>
        </p:nvPicPr>
        <p:blipFill>
          <a:blip r:embed="rId5"/>
          <a:stretch>
            <a:fillRect/>
          </a:stretch>
        </p:blipFill>
        <p:spPr>
          <a:xfrm>
            <a:off x="777003" y="4168459"/>
            <a:ext cx="2743200" cy="787773"/>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08638" y="386930"/>
            <a:ext cx="9236700" cy="11889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Outline</a:t>
            </a:r>
          </a:p>
        </p:txBody>
      </p:sp>
      <p:grpSp>
        <p:nvGrpSpPr>
          <p:cNvPr id="26" name="Group 25">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7" name="Rectangle 26">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93660" y="2599509"/>
            <a:ext cx="10143668" cy="343553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400">
                <a:solidFill>
                  <a:schemeClr val="tx1"/>
                </a:solidFill>
                <a:latin typeface="+mn-lt"/>
              </a:rPr>
              <a:t>Executive Summary</a:t>
            </a:r>
          </a:p>
          <a:p>
            <a:pPr>
              <a:spcBef>
                <a:spcPts val="1400"/>
              </a:spcBef>
              <a:buFont typeface="Arial" panose="020B0604020202020204" pitchFamily="34" charset="0"/>
              <a:buChar char="•"/>
            </a:pPr>
            <a:r>
              <a:rPr lang="en-US" sz="2400">
                <a:solidFill>
                  <a:schemeClr val="tx1"/>
                </a:solidFill>
                <a:latin typeface="+mn-lt"/>
              </a:rPr>
              <a:t>Introduction</a:t>
            </a:r>
          </a:p>
          <a:p>
            <a:pPr>
              <a:spcBef>
                <a:spcPts val="1400"/>
              </a:spcBef>
              <a:buFont typeface="Arial" panose="020B0604020202020204" pitchFamily="34" charset="0"/>
              <a:buChar char="•"/>
            </a:pPr>
            <a:r>
              <a:rPr lang="en-US" sz="2400">
                <a:solidFill>
                  <a:schemeClr val="tx1"/>
                </a:solidFill>
                <a:latin typeface="+mn-lt"/>
              </a:rPr>
              <a:t>Methodology</a:t>
            </a:r>
          </a:p>
          <a:p>
            <a:pPr>
              <a:spcBef>
                <a:spcPts val="1400"/>
              </a:spcBef>
              <a:buFont typeface="Arial" panose="020B0604020202020204" pitchFamily="34" charset="0"/>
              <a:buChar char="•"/>
            </a:pPr>
            <a:r>
              <a:rPr lang="en-US" sz="2400">
                <a:solidFill>
                  <a:schemeClr val="tx1"/>
                </a:solidFill>
                <a:latin typeface="+mn-lt"/>
              </a:rPr>
              <a:t>Results</a:t>
            </a:r>
          </a:p>
          <a:p>
            <a:pPr>
              <a:spcBef>
                <a:spcPts val="1400"/>
              </a:spcBef>
              <a:buFont typeface="Arial" panose="020B0604020202020204" pitchFamily="34" charset="0"/>
              <a:buChar char="•"/>
            </a:pPr>
            <a:r>
              <a:rPr lang="en-US" sz="2400">
                <a:solidFill>
                  <a:schemeClr val="tx1"/>
                </a:solidFill>
                <a:latin typeface="+mn-lt"/>
              </a:rPr>
              <a:t>Conclusion</a:t>
            </a:r>
          </a:p>
          <a:p>
            <a:pPr>
              <a:spcBef>
                <a:spcPts val="1400"/>
              </a:spcBef>
              <a:buFont typeface="Arial" panose="020B0604020202020204" pitchFamily="34" charset="0"/>
              <a:buChar char="•"/>
            </a:pPr>
            <a:r>
              <a:rPr lang="en-US" sz="2400">
                <a:solidFill>
                  <a:schemeClr val="tx1"/>
                </a:solidFill>
                <a:latin typeface="+mn-lt"/>
              </a:rPr>
              <a:t>Appendix</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128990" y="637763"/>
            <a:ext cx="2916358" cy="16272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Flight Number vs. Launch Site</a:t>
            </a:r>
          </a:p>
        </p:txBody>
      </p:sp>
      <p:sp>
        <p:nvSpPr>
          <p:cNvPr id="22" name="Rectangle 21">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34621"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8963" y="242020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pPr>
            <a:fld id="{5075537C-CA84-1446-933C-8E9D027F9201}" type="slidenum">
              <a:rPr lang="en-US" sz="1400">
                <a:solidFill>
                  <a:schemeClr val="bg1"/>
                </a:solidFill>
                <a:latin typeface="+mn-lt"/>
              </a:rPr>
              <a:pPr algn="ctr">
                <a:spcAft>
                  <a:spcPts val="600"/>
                </a:spcAft>
              </a:pPr>
              <a:t>20</a:t>
            </a:fld>
            <a:endParaRPr lang="en-US" sz="1400">
              <a:solidFill>
                <a:schemeClr val="bg1"/>
              </a:solidFill>
              <a:latin typeface="+mn-lt"/>
            </a:endParaRPr>
          </a:p>
        </p:txBody>
      </p:sp>
      <p:pic>
        <p:nvPicPr>
          <p:cNvPr id="2" name="Picture 5" descr="Chart, scatter chart&#10;&#10;Description automatically generated">
            <a:extLst>
              <a:ext uri="{FF2B5EF4-FFF2-40B4-BE49-F238E27FC236}">
                <a16:creationId xmlns:a16="http://schemas.microsoft.com/office/drawing/2014/main" id="{14D6BDF2-ADE8-BF43-E869-0E14253BB412}"/>
              </a:ext>
            </a:extLst>
          </p:cNvPr>
          <p:cNvPicPr>
            <a:picLocks noChangeAspect="1"/>
          </p:cNvPicPr>
          <p:nvPr/>
        </p:nvPicPr>
        <p:blipFill>
          <a:blip r:embed="rId2"/>
          <a:stretch>
            <a:fillRect/>
          </a:stretch>
        </p:blipFill>
        <p:spPr>
          <a:xfrm>
            <a:off x="1155547" y="1092972"/>
            <a:ext cx="5725584" cy="4666350"/>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28937" y="2580828"/>
            <a:ext cx="2916406" cy="3633699"/>
          </a:xfrm>
          <a:prstGeom prst="rect">
            <a:avLst/>
          </a:prstGeom>
        </p:spPr>
        <p:txBody>
          <a:bodyPr vert="horz" lIns="91440" tIns="45720" rIns="91440" bIns="45720" rtlCol="0" anchor="t">
            <a:normAutofit/>
          </a:bodyPr>
          <a:lstStyle/>
          <a:p>
            <a:pPr marL="342900" indent="-342900">
              <a:spcBef>
                <a:spcPts val="1400"/>
              </a:spcBef>
            </a:pPr>
            <a:r>
              <a:rPr lang="en-US" sz="2000" dirty="0"/>
              <a:t>We can see that CCAFS SLC 40 has the highest number of flights.</a:t>
            </a:r>
            <a:endParaRPr lang="en-US" sz="2000" dirty="0">
              <a:cs typeface="Calibri" panose="020F0502020204030204"/>
            </a:endParaRPr>
          </a:p>
          <a:p>
            <a:pPr marL="342900" indent="-342900">
              <a:spcBef>
                <a:spcPts val="1400"/>
              </a:spcBef>
            </a:pPr>
            <a:r>
              <a:rPr lang="en-US" sz="2000" dirty="0">
                <a:cs typeface="Calibri" panose="020F0502020204030204"/>
              </a:rPr>
              <a:t>Also if we check with the increase in flight numbers the success rate is more.</a:t>
            </a:r>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8128990" y="637763"/>
            <a:ext cx="2916358" cy="16272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Payload vs. Launch Site</a:t>
            </a:r>
          </a:p>
        </p:txBody>
      </p:sp>
      <p:sp>
        <p:nvSpPr>
          <p:cNvPr id="19" name="Rectangle 1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34621"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8963" y="242020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pPr>
            <a:fld id="{5075537C-CA84-1446-933C-8E9D027F9201}" type="slidenum">
              <a:rPr lang="en-US" sz="1400">
                <a:solidFill>
                  <a:schemeClr val="bg1"/>
                </a:solidFill>
                <a:latin typeface="+mn-lt"/>
              </a:rPr>
              <a:pPr algn="ctr">
                <a:spcAft>
                  <a:spcPts val="600"/>
                </a:spcAft>
              </a:pPr>
              <a:t>21</a:t>
            </a:fld>
            <a:endParaRPr lang="en-US" sz="1400">
              <a:solidFill>
                <a:schemeClr val="bg1"/>
              </a:solidFill>
              <a:latin typeface="+mn-lt"/>
            </a:endParaRPr>
          </a:p>
        </p:txBody>
      </p:sp>
      <p:pic>
        <p:nvPicPr>
          <p:cNvPr id="2" name="Picture 5" descr="Chart, scatter chart&#10;&#10;Description automatically generated">
            <a:extLst>
              <a:ext uri="{FF2B5EF4-FFF2-40B4-BE49-F238E27FC236}">
                <a16:creationId xmlns:a16="http://schemas.microsoft.com/office/drawing/2014/main" id="{460C07DD-B662-F80E-96A7-5F6BB72B949E}"/>
              </a:ext>
            </a:extLst>
          </p:cNvPr>
          <p:cNvPicPr>
            <a:picLocks noChangeAspect="1"/>
          </p:cNvPicPr>
          <p:nvPr/>
        </p:nvPicPr>
        <p:blipFill>
          <a:blip r:embed="rId2"/>
          <a:stretch>
            <a:fillRect/>
          </a:stretch>
        </p:blipFill>
        <p:spPr>
          <a:xfrm>
            <a:off x="1155547" y="885419"/>
            <a:ext cx="5725584" cy="5081455"/>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28937" y="2580828"/>
            <a:ext cx="2916406" cy="3633699"/>
          </a:xfrm>
          <a:prstGeom prst="rect">
            <a:avLst/>
          </a:prstGeom>
        </p:spPr>
        <p:txBody>
          <a:bodyPr vert="horz" lIns="91440" tIns="45720" rIns="91440" bIns="45720" rtlCol="0" anchor="t">
            <a:normAutofit/>
          </a:bodyPr>
          <a:lstStyle/>
          <a:p>
            <a:pPr>
              <a:spcBef>
                <a:spcPts val="1400"/>
              </a:spcBef>
            </a:pPr>
            <a:r>
              <a:rPr lang="en-US" sz="2000" dirty="0">
                <a:cs typeface="Calibri"/>
              </a:rPr>
              <a:t>CCAFS SLC 40 &amp; KSC LC 39A can be used for payload mass greater than 10,000 Kg.</a:t>
            </a:r>
            <a:endParaRPr lang="en-US" sz="2000" dirty="0"/>
          </a:p>
          <a:p>
            <a:pPr>
              <a:spcBef>
                <a:spcPts val="1400"/>
              </a:spcBef>
            </a:pPr>
            <a:r>
              <a:rPr lang="en-US" sz="2000" dirty="0">
                <a:cs typeface="Calibri"/>
              </a:rPr>
              <a:t>Whereas VAFB SLC 4E is limited to 10,000 Kg.</a:t>
            </a:r>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8128990" y="637763"/>
            <a:ext cx="2916358" cy="16272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Success Rate vs. Orbit Type</a:t>
            </a:r>
          </a:p>
        </p:txBody>
      </p:sp>
      <p:sp>
        <p:nvSpPr>
          <p:cNvPr id="16" name="Rectangle 11">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34621"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8963" y="242020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pPr>
            <a:fld id="{5075537C-CA84-1446-933C-8E9D027F9201}" type="slidenum">
              <a:rPr lang="en-US" sz="1400">
                <a:solidFill>
                  <a:schemeClr val="bg1"/>
                </a:solidFill>
                <a:latin typeface="+mn-lt"/>
              </a:rPr>
              <a:pPr algn="ctr">
                <a:spcAft>
                  <a:spcPts val="600"/>
                </a:spcAft>
              </a:pPr>
              <a:t>22</a:t>
            </a:fld>
            <a:endParaRPr lang="en-US" sz="1400">
              <a:solidFill>
                <a:schemeClr val="bg1"/>
              </a:solidFill>
              <a:latin typeface="+mn-lt"/>
            </a:endParaRPr>
          </a:p>
        </p:txBody>
      </p:sp>
      <p:pic>
        <p:nvPicPr>
          <p:cNvPr id="2" name="Picture 5" descr="Chart, bar chart&#10;&#10;Description automatically generated">
            <a:extLst>
              <a:ext uri="{FF2B5EF4-FFF2-40B4-BE49-F238E27FC236}">
                <a16:creationId xmlns:a16="http://schemas.microsoft.com/office/drawing/2014/main" id="{59C00C5E-5354-485B-6399-E873754BCF67}"/>
              </a:ext>
            </a:extLst>
          </p:cNvPr>
          <p:cNvPicPr>
            <a:picLocks noChangeAspect="1"/>
          </p:cNvPicPr>
          <p:nvPr/>
        </p:nvPicPr>
        <p:blipFill>
          <a:blip r:embed="rId2"/>
          <a:stretch>
            <a:fillRect/>
          </a:stretch>
        </p:blipFill>
        <p:spPr>
          <a:xfrm>
            <a:off x="1160963" y="637762"/>
            <a:ext cx="5714751" cy="5576770"/>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28937" y="2580828"/>
            <a:ext cx="2916406" cy="3633699"/>
          </a:xfrm>
          <a:prstGeom prst="rect">
            <a:avLst/>
          </a:prstGeom>
        </p:spPr>
        <p:txBody>
          <a:bodyPr vert="horz" lIns="91440" tIns="45720" rIns="91440" bIns="45720" rtlCol="0" anchor="t">
            <a:normAutofit/>
          </a:bodyPr>
          <a:lstStyle/>
          <a:p>
            <a:pPr>
              <a:spcBef>
                <a:spcPts val="1400"/>
              </a:spcBef>
            </a:pPr>
            <a:r>
              <a:rPr lang="en-US" sz="2000" dirty="0"/>
              <a:t>Success rate of ES-L1, GEO, HEO, SSO seems to be high but when accounted with total number of samples considered SSO can be considered as best performing.</a:t>
            </a:r>
            <a:endParaRPr lang="en-US" sz="2000" dirty="0">
              <a:cs typeface="Calibri"/>
            </a:endParaRP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8128990" y="637763"/>
            <a:ext cx="2916358" cy="16272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Flight Number vs. Orbit Type</a:t>
            </a:r>
          </a:p>
        </p:txBody>
      </p:sp>
      <p:sp>
        <p:nvSpPr>
          <p:cNvPr id="12" name="Rectangle 11">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34621"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8963" y="242020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pPr>
            <a:fld id="{5075537C-CA84-1446-933C-8E9D027F9201}" type="slidenum">
              <a:rPr lang="en-US" sz="1400">
                <a:solidFill>
                  <a:schemeClr val="bg1"/>
                </a:solidFill>
                <a:latin typeface="+mn-lt"/>
              </a:rPr>
              <a:pPr algn="ctr">
                <a:spcAft>
                  <a:spcPts val="600"/>
                </a:spcAft>
              </a:pPr>
              <a:t>23</a:t>
            </a:fld>
            <a:endParaRPr lang="en-US" sz="1400">
              <a:solidFill>
                <a:schemeClr val="bg1"/>
              </a:solidFill>
              <a:latin typeface="+mn-lt"/>
            </a:endParaRPr>
          </a:p>
        </p:txBody>
      </p:sp>
      <p:pic>
        <p:nvPicPr>
          <p:cNvPr id="2" name="Picture 5" descr="Chart, scatter chart&#10;&#10;Description automatically generated">
            <a:extLst>
              <a:ext uri="{FF2B5EF4-FFF2-40B4-BE49-F238E27FC236}">
                <a16:creationId xmlns:a16="http://schemas.microsoft.com/office/drawing/2014/main" id="{F83A44C0-E234-D49A-6FF0-E062075DEFB3}"/>
              </a:ext>
            </a:extLst>
          </p:cNvPr>
          <p:cNvPicPr>
            <a:picLocks noChangeAspect="1"/>
          </p:cNvPicPr>
          <p:nvPr/>
        </p:nvPicPr>
        <p:blipFill>
          <a:blip r:embed="rId2"/>
          <a:stretch>
            <a:fillRect/>
          </a:stretch>
        </p:blipFill>
        <p:spPr>
          <a:xfrm>
            <a:off x="1155547" y="871105"/>
            <a:ext cx="5725584" cy="5110084"/>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28937" y="2580828"/>
            <a:ext cx="2916406" cy="3633699"/>
          </a:xfrm>
          <a:prstGeom prst="rect">
            <a:avLst/>
          </a:prstGeom>
        </p:spPr>
        <p:txBody>
          <a:bodyPr vert="horz" lIns="91440" tIns="45720" rIns="91440" bIns="45720" rtlCol="0" anchor="t">
            <a:normAutofit/>
          </a:bodyPr>
          <a:lstStyle/>
          <a:p>
            <a:pPr>
              <a:spcBef>
                <a:spcPts val="1400"/>
              </a:spcBef>
            </a:pPr>
            <a:r>
              <a:rPr lang="en-US" sz="2000" dirty="0"/>
              <a:t>As we can see the highest flights sent are to GTO &amp; ISS orbits.</a:t>
            </a:r>
            <a:endParaRPr lang="en-US" sz="2000" dirty="0">
              <a:cs typeface="Calibri"/>
            </a:endParaRPr>
          </a:p>
          <a:p>
            <a:pPr>
              <a:spcBef>
                <a:spcPts val="1400"/>
              </a:spcBef>
            </a:pPr>
            <a:endParaRPr lang="en-US" sz="2000"/>
          </a:p>
          <a:p>
            <a:pPr>
              <a:spcBef>
                <a:spcPts val="1400"/>
              </a:spcBef>
            </a:pPr>
            <a:r>
              <a:rPr lang="en-US" sz="2000" dirty="0"/>
              <a:t>Least number of flights sent to ES-L1, GEO, SO &amp; HEO, so it will be difficult to predict outcome due to insufficient data.</a:t>
            </a:r>
            <a:endParaRPr lang="en-US" sz="2000" dirty="0">
              <a:cs typeface="Calibri"/>
            </a:endParaRPr>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8128990" y="637763"/>
            <a:ext cx="2916358" cy="16272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Payload vs. Orbit Type</a:t>
            </a:r>
          </a:p>
        </p:txBody>
      </p:sp>
      <p:sp>
        <p:nvSpPr>
          <p:cNvPr id="12" name="Rectangle 11">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34621"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8963" y="242020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pPr>
            <a:fld id="{5075537C-CA84-1446-933C-8E9D027F9201}" type="slidenum">
              <a:rPr lang="en-US" sz="1400">
                <a:solidFill>
                  <a:schemeClr val="bg1"/>
                </a:solidFill>
                <a:latin typeface="+mn-lt"/>
              </a:rPr>
              <a:pPr algn="ctr">
                <a:spcAft>
                  <a:spcPts val="600"/>
                </a:spcAft>
              </a:pPr>
              <a:t>24</a:t>
            </a:fld>
            <a:endParaRPr lang="en-US" sz="1400">
              <a:solidFill>
                <a:schemeClr val="bg1"/>
              </a:solidFill>
              <a:latin typeface="+mn-lt"/>
            </a:endParaRPr>
          </a:p>
        </p:txBody>
      </p:sp>
      <p:pic>
        <p:nvPicPr>
          <p:cNvPr id="2" name="Picture 5" descr="Chart, scatter chart&#10;&#10;Description automatically generated">
            <a:extLst>
              <a:ext uri="{FF2B5EF4-FFF2-40B4-BE49-F238E27FC236}">
                <a16:creationId xmlns:a16="http://schemas.microsoft.com/office/drawing/2014/main" id="{39A96192-C6CE-7B0A-FB40-37EEEAFC3670}"/>
              </a:ext>
            </a:extLst>
          </p:cNvPr>
          <p:cNvPicPr>
            <a:picLocks noChangeAspect="1"/>
          </p:cNvPicPr>
          <p:nvPr/>
        </p:nvPicPr>
        <p:blipFill>
          <a:blip r:embed="rId2"/>
          <a:stretch>
            <a:fillRect/>
          </a:stretch>
        </p:blipFill>
        <p:spPr>
          <a:xfrm>
            <a:off x="1155547" y="871105"/>
            <a:ext cx="5725584" cy="5110084"/>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28937" y="2580828"/>
            <a:ext cx="2916406" cy="3633699"/>
          </a:xfrm>
          <a:prstGeom prst="rect">
            <a:avLst/>
          </a:prstGeom>
        </p:spPr>
        <p:txBody>
          <a:bodyPr vert="horz" lIns="91440" tIns="45720" rIns="91440" bIns="45720" rtlCol="0" anchor="t">
            <a:normAutofit/>
          </a:bodyPr>
          <a:lstStyle/>
          <a:p>
            <a:pPr>
              <a:spcBef>
                <a:spcPts val="1400"/>
              </a:spcBef>
            </a:pPr>
            <a:r>
              <a:rPr lang="en-US" sz="2000" dirty="0">
                <a:cs typeface="Calibri"/>
              </a:rPr>
              <a:t>We can see that VLEO orbit requires highest payload approximately above 13,000 Kg.</a:t>
            </a:r>
          </a:p>
          <a:p>
            <a:pPr>
              <a:spcBef>
                <a:spcPts val="1400"/>
              </a:spcBef>
            </a:pPr>
            <a:endParaRPr lang="en-US" sz="2000"/>
          </a:p>
          <a:p>
            <a:pPr>
              <a:spcBef>
                <a:spcPts val="1400"/>
              </a:spcBef>
            </a:pPr>
            <a:r>
              <a:rPr lang="en-US" sz="2000" dirty="0"/>
              <a:t>PO &amp; ISS orbits come to the next range where payload mass is above 8,000 Kg.</a:t>
            </a:r>
            <a:endParaRPr lang="en-US" sz="2000" dirty="0">
              <a:cs typeface="Calibri"/>
            </a:endParaRPr>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8128990" y="637763"/>
            <a:ext cx="2916358" cy="16272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Launch Success Yearly Trend</a:t>
            </a:r>
          </a:p>
        </p:txBody>
      </p:sp>
      <p:sp>
        <p:nvSpPr>
          <p:cNvPr id="12" name="Rectangle 11">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34621"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8963" y="242020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pPr>
            <a:fld id="{5075537C-CA84-1446-933C-8E9D027F9201}" type="slidenum">
              <a:rPr lang="en-US" sz="1400">
                <a:solidFill>
                  <a:schemeClr val="bg1"/>
                </a:solidFill>
                <a:latin typeface="+mn-lt"/>
              </a:rPr>
              <a:pPr algn="ctr">
                <a:spcAft>
                  <a:spcPts val="600"/>
                </a:spcAft>
              </a:pPr>
              <a:t>25</a:t>
            </a:fld>
            <a:endParaRPr lang="en-US" sz="1400">
              <a:solidFill>
                <a:schemeClr val="bg1"/>
              </a:solidFill>
              <a:latin typeface="+mn-lt"/>
            </a:endParaRPr>
          </a:p>
        </p:txBody>
      </p:sp>
      <p:pic>
        <p:nvPicPr>
          <p:cNvPr id="2" name="Picture 5" descr="Chart, line chart&#10;&#10;Description automatically generated">
            <a:extLst>
              <a:ext uri="{FF2B5EF4-FFF2-40B4-BE49-F238E27FC236}">
                <a16:creationId xmlns:a16="http://schemas.microsoft.com/office/drawing/2014/main" id="{7D4B3C52-57C8-B647-E9D6-DB50CD072A1C}"/>
              </a:ext>
            </a:extLst>
          </p:cNvPr>
          <p:cNvPicPr>
            <a:picLocks noChangeAspect="1"/>
          </p:cNvPicPr>
          <p:nvPr/>
        </p:nvPicPr>
        <p:blipFill>
          <a:blip r:embed="rId2"/>
          <a:stretch>
            <a:fillRect/>
          </a:stretch>
        </p:blipFill>
        <p:spPr>
          <a:xfrm>
            <a:off x="1229954" y="637762"/>
            <a:ext cx="5576770" cy="5576770"/>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28937" y="2580828"/>
            <a:ext cx="2916406" cy="3633699"/>
          </a:xfrm>
          <a:prstGeom prst="rect">
            <a:avLst/>
          </a:prstGeom>
        </p:spPr>
        <p:txBody>
          <a:bodyPr vert="horz" lIns="91440" tIns="45720" rIns="91440" bIns="45720" rtlCol="0" anchor="t">
            <a:normAutofit/>
          </a:bodyPr>
          <a:lstStyle/>
          <a:p>
            <a:pPr>
              <a:spcBef>
                <a:spcPts val="1400"/>
              </a:spcBef>
            </a:pPr>
            <a:r>
              <a:rPr lang="en-US" sz="2000" dirty="0"/>
              <a:t>We can Notice a significant increase in the success rate with Time </a:t>
            </a:r>
            <a:endParaRPr lang="en-US" dirty="0"/>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838200" y="1641752"/>
            <a:ext cx="4391025" cy="1323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bg1"/>
                </a:solidFill>
                <a:latin typeface="+mj-lt"/>
                <a:ea typeface="+mj-ea"/>
                <a:cs typeface="+mj-cs"/>
              </a:rPr>
              <a:t>All Launch Site Names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fld id="{5075537C-CA84-1446-933C-8E9D027F9201}" type="slidenum">
              <a:rPr lang="en-US" sz="4400">
                <a:solidFill>
                  <a:schemeClr val="bg1"/>
                </a:solidFill>
                <a:latin typeface="+mn-lt"/>
              </a:rPr>
              <a:pPr>
                <a:lnSpc>
                  <a:spcPct val="90000"/>
                </a:lnSpc>
                <a:spcAft>
                  <a:spcPts val="600"/>
                </a:spcAft>
              </a:pPr>
              <a:t>26</a:t>
            </a:fld>
            <a:endParaRPr lang="en-US" sz="4400">
              <a:solidFill>
                <a:schemeClr val="bg1"/>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3146400"/>
            <a:ext cx="4391025" cy="2454300"/>
          </a:xfrm>
          <a:prstGeom prst="rect">
            <a:avLst/>
          </a:prstGeom>
        </p:spPr>
        <p:txBody>
          <a:bodyPr vert="horz" lIns="91440" tIns="45720" rIns="91440" bIns="45720" rtlCol="0" anchor="t">
            <a:normAutofit/>
          </a:bodyPr>
          <a:lstStyle/>
          <a:p>
            <a:pPr>
              <a:spcBef>
                <a:spcPts val="1400"/>
              </a:spcBef>
            </a:pPr>
            <a:r>
              <a:rPr lang="en-US" sz="2400" dirty="0">
                <a:solidFill>
                  <a:schemeClr val="bg1">
                    <a:alpha val="80000"/>
                  </a:schemeClr>
                </a:solidFill>
              </a:rPr>
              <a:t>We have selected Distinct Launch Site names to display the launch site names without repetition.</a:t>
            </a:r>
            <a:endParaRPr lang="en-US" dirty="0">
              <a:solidFill>
                <a:schemeClr val="bg1">
                  <a:alpha val="80000"/>
                </a:schemeClr>
              </a:solidFill>
            </a:endParaRPr>
          </a:p>
        </p:txBody>
      </p:sp>
      <p:pic>
        <p:nvPicPr>
          <p:cNvPr id="2" name="Picture 5" descr="Graphical user interface, text, application, email&#10;&#10;Description automatically generated">
            <a:extLst>
              <a:ext uri="{FF2B5EF4-FFF2-40B4-BE49-F238E27FC236}">
                <a16:creationId xmlns:a16="http://schemas.microsoft.com/office/drawing/2014/main" id="{CBADDBB1-8EA3-842C-CE59-280B73CBE66A}"/>
              </a:ext>
            </a:extLst>
          </p:cNvPr>
          <p:cNvPicPr>
            <a:picLocks noChangeAspect="1"/>
          </p:cNvPicPr>
          <p:nvPr/>
        </p:nvPicPr>
        <p:blipFill>
          <a:blip r:embed="rId2"/>
          <a:stretch>
            <a:fillRect/>
          </a:stretch>
        </p:blipFill>
        <p:spPr>
          <a:xfrm>
            <a:off x="6095999" y="1827239"/>
            <a:ext cx="5260976" cy="316449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1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13">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2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2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2" name="Picture 5" descr="Graphical user interface, text, application, email&#10;&#10;Description automatically generated">
            <a:extLst>
              <a:ext uri="{FF2B5EF4-FFF2-40B4-BE49-F238E27FC236}">
                <a16:creationId xmlns:a16="http://schemas.microsoft.com/office/drawing/2014/main" id="{52D3F324-A16D-2DBF-0FD4-8CE4ED8548B3}"/>
              </a:ext>
            </a:extLst>
          </p:cNvPr>
          <p:cNvPicPr>
            <a:picLocks noChangeAspect="1"/>
          </p:cNvPicPr>
          <p:nvPr/>
        </p:nvPicPr>
        <p:blipFill rotWithShape="1">
          <a:blip r:embed="rId2"/>
          <a:srcRect r="1" b="3486"/>
          <a:stretch/>
        </p:blipFill>
        <p:spPr>
          <a:xfrm>
            <a:off x="626590" y="317578"/>
            <a:ext cx="10851111" cy="3508437"/>
          </a:xfrm>
          <a:prstGeom prst="rect">
            <a:avLst/>
          </a:prstGeom>
        </p:spPr>
      </p:pic>
      <p:grpSp>
        <p:nvGrpSpPr>
          <p:cNvPr id="59" name="Group 29">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31" name="Straight Connector 30">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31">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61" name="Rectangle 3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3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9" name="Straight Connector 3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itle 1">
            <a:extLst>
              <a:ext uri="{FF2B5EF4-FFF2-40B4-BE49-F238E27FC236}">
                <a16:creationId xmlns:a16="http://schemas.microsoft.com/office/drawing/2014/main" id="{557C8CBA-1A0E-4CDF-A451-7AAA44D39839}"/>
              </a:ext>
            </a:extLst>
          </p:cNvPr>
          <p:cNvSpPr txBox="1">
            <a:spLocks/>
          </p:cNvSpPr>
          <p:nvPr/>
        </p:nvSpPr>
        <p:spPr>
          <a:xfrm>
            <a:off x="630936" y="4018137"/>
            <a:ext cx="4569060" cy="212958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a:solidFill>
                  <a:schemeClr val="bg1"/>
                </a:solidFill>
                <a:latin typeface="+mj-lt"/>
                <a:ea typeface="+mj-ea"/>
                <a:cs typeface="+mj-cs"/>
              </a:rPr>
              <a:t>Launch Site Names Begin with 'CCA'</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86080" y="4018143"/>
            <a:ext cx="5674105" cy="2129599"/>
          </a:xfrm>
          <a:prstGeom prst="rect">
            <a:avLst/>
          </a:prstGeom>
          <a:noFill/>
        </p:spPr>
        <p:txBody>
          <a:bodyPr vert="horz" lIns="91440" tIns="45720" rIns="91440" bIns="45720" rtlCol="0" anchor="t">
            <a:normAutofit/>
          </a:bodyPr>
          <a:lstStyle/>
          <a:p>
            <a:pPr>
              <a:spcBef>
                <a:spcPts val="1400"/>
              </a:spcBef>
            </a:pPr>
            <a:r>
              <a:rPr lang="en-US" sz="1800" dirty="0">
                <a:solidFill>
                  <a:schemeClr val="bg1"/>
                </a:solidFill>
              </a:rPr>
              <a:t>We have applied a Where condition to meet the requirement to begin with `CCA` and a LIMIT to display only 5 rows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defRPr/>
            </a:pPr>
            <a:fld id="{5075537C-CA84-1446-933C-8E9D027F9201}" type="slidenum">
              <a:rPr lang="en-US" sz="1200">
                <a:solidFill>
                  <a:schemeClr val="bg1"/>
                </a:solidFill>
                <a:latin typeface="Calibri" panose="020F0502020204030204"/>
              </a:rPr>
              <a:pPr algn="ctr">
                <a:spcAft>
                  <a:spcPts val="600"/>
                </a:spcAft>
                <a:defRPr/>
              </a:pPr>
              <a:t>27</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1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13">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2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2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2" name="Picture 5" descr="Graphical user interface, application&#10;&#10;Description automatically generated">
            <a:extLst>
              <a:ext uri="{FF2B5EF4-FFF2-40B4-BE49-F238E27FC236}">
                <a16:creationId xmlns:a16="http://schemas.microsoft.com/office/drawing/2014/main" id="{34A4FAC4-BDE9-E61E-5EF4-755A71179FDB}"/>
              </a:ext>
            </a:extLst>
          </p:cNvPr>
          <p:cNvPicPr>
            <a:picLocks noChangeAspect="1"/>
          </p:cNvPicPr>
          <p:nvPr/>
        </p:nvPicPr>
        <p:blipFill rotWithShape="1">
          <a:blip r:embed="rId2"/>
          <a:srcRect r="19776" b="1"/>
          <a:stretch/>
        </p:blipFill>
        <p:spPr>
          <a:xfrm>
            <a:off x="626590" y="317578"/>
            <a:ext cx="10851111" cy="3508437"/>
          </a:xfrm>
          <a:prstGeom prst="rect">
            <a:avLst/>
          </a:prstGeom>
        </p:spPr>
      </p:pic>
      <p:grpSp>
        <p:nvGrpSpPr>
          <p:cNvPr id="59" name="Group 29">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31" name="Straight Connector 30">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31">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61" name="Rectangle 3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3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9" name="Straight Connector 3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itle 1">
            <a:extLst>
              <a:ext uri="{FF2B5EF4-FFF2-40B4-BE49-F238E27FC236}">
                <a16:creationId xmlns:a16="http://schemas.microsoft.com/office/drawing/2014/main" id="{FD161C47-0660-416F-B4C2-25E4D35D69FD}"/>
              </a:ext>
            </a:extLst>
          </p:cNvPr>
          <p:cNvSpPr txBox="1">
            <a:spLocks/>
          </p:cNvSpPr>
          <p:nvPr/>
        </p:nvSpPr>
        <p:spPr>
          <a:xfrm>
            <a:off x="630936" y="4018137"/>
            <a:ext cx="4569060" cy="212958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a:solidFill>
                  <a:schemeClr val="bg1"/>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86080" y="4018143"/>
            <a:ext cx="5674105" cy="2129599"/>
          </a:xfrm>
          <a:prstGeom prst="rect">
            <a:avLst/>
          </a:prstGeom>
          <a:noFill/>
        </p:spPr>
        <p:txBody>
          <a:bodyPr vert="horz" lIns="91440" tIns="45720" rIns="91440" bIns="45720" rtlCol="0" anchor="t">
            <a:normAutofit/>
          </a:bodyPr>
          <a:lstStyle/>
          <a:p>
            <a:pPr>
              <a:spcBef>
                <a:spcPts val="1400"/>
              </a:spcBef>
            </a:pPr>
            <a:r>
              <a:rPr lang="en-US" sz="1800" dirty="0">
                <a:solidFill>
                  <a:schemeClr val="bg1"/>
                </a:solidFill>
              </a:rPr>
              <a:t>We have calculated the total payload carried by boosters from NASA by applying the SUM() function and a Where condition to meet the requirement of Customer to be NASA.</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defRPr/>
            </a:pPr>
            <a:fld id="{5075537C-CA84-1446-933C-8E9D027F9201}" type="slidenum">
              <a:rPr lang="en-US" sz="1200">
                <a:solidFill>
                  <a:schemeClr val="bg1"/>
                </a:solidFill>
                <a:latin typeface="Calibri" panose="020F0502020204030204"/>
              </a:rPr>
              <a:pPr algn="ctr">
                <a:spcAft>
                  <a:spcPts val="600"/>
                </a:spcAft>
                <a:defRPr/>
              </a:pPr>
              <a:t>28</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2" name="Picture 5" descr="Graphical user interface, application, Word&#10;&#10;Description automatically generated">
            <a:extLst>
              <a:ext uri="{FF2B5EF4-FFF2-40B4-BE49-F238E27FC236}">
                <a16:creationId xmlns:a16="http://schemas.microsoft.com/office/drawing/2014/main" id="{85657835-FBB8-357F-ECB9-976E800FB4D3}"/>
              </a:ext>
            </a:extLst>
          </p:cNvPr>
          <p:cNvPicPr>
            <a:picLocks noChangeAspect="1"/>
          </p:cNvPicPr>
          <p:nvPr/>
        </p:nvPicPr>
        <p:blipFill rotWithShape="1">
          <a:blip r:embed="rId2"/>
          <a:srcRect r="19034" b="2"/>
          <a:stretch/>
        </p:blipFill>
        <p:spPr>
          <a:xfrm>
            <a:off x="626590" y="317578"/>
            <a:ext cx="10851111" cy="3508437"/>
          </a:xfrm>
          <a:prstGeom prst="rect">
            <a:avLst/>
          </a:prstGeom>
        </p:spPr>
      </p:pic>
      <p:grpSp>
        <p:nvGrpSpPr>
          <p:cNvPr id="30" name="Group 29">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31" name="Straight Connector 30">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9" name="Straight Connector 3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itle 1">
            <a:extLst>
              <a:ext uri="{FF2B5EF4-FFF2-40B4-BE49-F238E27FC236}">
                <a16:creationId xmlns:a16="http://schemas.microsoft.com/office/drawing/2014/main" id="{AFD52E17-48CB-4D60-BD56-71D197A29B38}"/>
              </a:ext>
            </a:extLst>
          </p:cNvPr>
          <p:cNvSpPr txBox="1">
            <a:spLocks/>
          </p:cNvSpPr>
          <p:nvPr/>
        </p:nvSpPr>
        <p:spPr>
          <a:xfrm>
            <a:off x="630936" y="4018137"/>
            <a:ext cx="4569060" cy="212958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a:solidFill>
                  <a:schemeClr val="bg1"/>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86080" y="4018143"/>
            <a:ext cx="5674105" cy="2129599"/>
          </a:xfrm>
          <a:prstGeom prst="rect">
            <a:avLst/>
          </a:prstGeom>
          <a:noFill/>
        </p:spPr>
        <p:txBody>
          <a:bodyPr vert="horz" lIns="91440" tIns="45720" rIns="91440" bIns="45720" rtlCol="0" anchor="t">
            <a:normAutofit/>
          </a:bodyPr>
          <a:lstStyle/>
          <a:p>
            <a:pPr>
              <a:spcBef>
                <a:spcPts val="1400"/>
              </a:spcBef>
            </a:pPr>
            <a:r>
              <a:rPr lang="en-US" sz="1800" dirty="0">
                <a:solidFill>
                  <a:schemeClr val="bg1"/>
                </a:solidFill>
              </a:rPr>
              <a:t>We have calculated the average payload mass carried by booster version F9 v1.1 by using the function AVG() and a WHERE condition to meet the requirement of Booster version to be F</a:t>
            </a:r>
            <a:r>
              <a:rPr lang="en-US" sz="1800" dirty="0">
                <a:solidFill>
                  <a:schemeClr val="bg1"/>
                </a:solidFill>
                <a:ea typeface="+mn-lt"/>
                <a:cs typeface="+mn-lt"/>
              </a:rPr>
              <a:t>9 v1.1.</a:t>
            </a:r>
            <a:endParaRPr lang="en-US" sz="1800" dirty="0">
              <a:solidFill>
                <a:schemeClr val="bg1"/>
              </a:solidFill>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defRPr/>
            </a:pPr>
            <a:fld id="{5075537C-CA84-1446-933C-8E9D027F9201}" type="slidenum">
              <a:rPr lang="en-US" sz="1200">
                <a:solidFill>
                  <a:schemeClr val="bg1"/>
                </a:solidFill>
                <a:latin typeface="Calibri" panose="020F0502020204030204"/>
              </a:rPr>
              <a:pPr algn="ctr">
                <a:spcAft>
                  <a:spcPts val="600"/>
                </a:spcAft>
                <a:defRPr/>
              </a:pPr>
              <a:t>29</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3">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12191990" cy="235867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156851" y="637762"/>
            <a:ext cx="9888496" cy="1520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bg1"/>
                </a:solidFill>
                <a:latin typeface="+mj-lt"/>
                <a:ea typeface="+mj-ea"/>
                <a:cs typeface="+mj-cs"/>
              </a:rPr>
              <a:t>Executive Summary</a:t>
            </a:r>
          </a:p>
        </p:txBody>
      </p:sp>
      <p:sp>
        <p:nvSpPr>
          <p:cNvPr id="22" name="Rectangle 25">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58676"/>
            <a:ext cx="12191990" cy="45454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7">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893697"/>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pPr>
            <a:fld id="{5075537C-CA84-1446-933C-8E9D027F9201}" type="slidenum">
              <a:rPr lang="en-US" sz="1400">
                <a:solidFill>
                  <a:schemeClr val="tx1"/>
                </a:solidFill>
                <a:latin typeface="+mn-lt"/>
              </a:rPr>
              <a:pPr algn="ctr">
                <a:spcAft>
                  <a:spcPts val="600"/>
                </a:spcAft>
              </a:pPr>
              <a:t>3</a:t>
            </a:fld>
            <a:endParaRPr lang="en-US" sz="1400">
              <a:solidFill>
                <a:schemeClr val="tx1"/>
              </a:solidFill>
              <a:latin typeface="+mn-lt"/>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155559" y="3100283"/>
            <a:ext cx="9889788" cy="30766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700">
                <a:solidFill>
                  <a:schemeClr val="tx1"/>
                </a:solidFill>
                <a:latin typeface="+mn-lt"/>
              </a:rPr>
              <a:t>Summary of methodologies: </a:t>
            </a:r>
          </a:p>
          <a:p>
            <a:pPr lvl="1">
              <a:spcBef>
                <a:spcPts val="1400"/>
              </a:spcBef>
              <a:buFont typeface="Arial" panose="020B0604020202020204" pitchFamily="34" charset="0"/>
              <a:buChar char="•"/>
            </a:pPr>
            <a:r>
              <a:rPr lang="en-US" sz="1700">
                <a:solidFill>
                  <a:schemeClr val="tx1"/>
                </a:solidFill>
                <a:latin typeface="+mn-lt"/>
              </a:rPr>
              <a:t>We are trying to predict the SpaceX Falcon 9 first stage Landing by utilized the data collected from SpaceX API and data collected from Wikipedia with Web scraping. Some basic data wrangling and formatting is done to access the relevant data. Exploratory Data Analysis is performed and Training Labels are determined. Interactive visual analytics are developed using Folium and Plotly Dash. And predictive analysis is performed using classification models.</a:t>
            </a:r>
          </a:p>
          <a:p>
            <a:pPr>
              <a:spcBef>
                <a:spcPts val="1400"/>
              </a:spcBef>
              <a:buFont typeface="Arial" panose="020B0604020202020204" pitchFamily="34" charset="0"/>
              <a:buChar char="•"/>
            </a:pPr>
            <a:r>
              <a:rPr lang="en-US" sz="1700">
                <a:solidFill>
                  <a:schemeClr val="tx1"/>
                </a:solidFill>
                <a:latin typeface="+mn-lt"/>
              </a:rPr>
              <a:t>Summary of all results</a:t>
            </a:r>
          </a:p>
          <a:p>
            <a:pPr lvl="1">
              <a:spcBef>
                <a:spcPts val="1400"/>
              </a:spcBef>
              <a:buFont typeface="Arial" panose="020B0604020202020204" pitchFamily="34" charset="0"/>
              <a:buChar char="•"/>
            </a:pPr>
            <a:r>
              <a:rPr lang="en-US" sz="1700">
                <a:solidFill>
                  <a:schemeClr val="tx1"/>
                </a:solidFill>
                <a:latin typeface="+mn-lt"/>
              </a:rPr>
              <a:t>Based on the Accuracy score we have come to a conclusion that the models 'Decision tree' is best suited for predicting SpaceX Falcon 9 first stage Landing</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361D0E-0B35-42DA-8779-9780B96F5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ECC08E-F4F5-429A-B70B-B378AC0B0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514"/>
            <a:ext cx="4767943" cy="6843486"/>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875707" y="871442"/>
            <a:ext cx="3016529" cy="51151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2800" kern="1200">
                <a:solidFill>
                  <a:schemeClr val="bg1">
                    <a:alpha val="60000"/>
                  </a:schemeClr>
                </a:solidFill>
                <a:latin typeface="+mj-lt"/>
                <a:ea typeface="+mj-ea"/>
                <a:cs typeface="+mj-cs"/>
              </a:rPr>
              <a:t>First Successful Ground Landing Date</a:t>
            </a:r>
          </a:p>
        </p:txBody>
      </p:sp>
      <p:pic>
        <p:nvPicPr>
          <p:cNvPr id="2" name="Picture 5" descr="Graphical user interface, text, application&#10;&#10;Description automatically generated">
            <a:extLst>
              <a:ext uri="{FF2B5EF4-FFF2-40B4-BE49-F238E27FC236}">
                <a16:creationId xmlns:a16="http://schemas.microsoft.com/office/drawing/2014/main" id="{40158F85-139B-F4D2-B38A-D622D10884C1}"/>
              </a:ext>
            </a:extLst>
          </p:cNvPr>
          <p:cNvPicPr>
            <a:picLocks noChangeAspect="1"/>
          </p:cNvPicPr>
          <p:nvPr/>
        </p:nvPicPr>
        <p:blipFill>
          <a:blip r:embed="rId2"/>
          <a:stretch>
            <a:fillRect/>
          </a:stretch>
        </p:blipFill>
        <p:spPr>
          <a:xfrm>
            <a:off x="6360430" y="871442"/>
            <a:ext cx="4246928" cy="2955237"/>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47234" y="4183911"/>
            <a:ext cx="5673320" cy="1903229"/>
          </a:xfrm>
          <a:prstGeom prst="rect">
            <a:avLst/>
          </a:prstGeom>
        </p:spPr>
        <p:txBody>
          <a:bodyPr vert="horz" lIns="91440" tIns="45720" rIns="91440" bIns="45720" rtlCol="0" anchor="t">
            <a:normAutofit/>
          </a:bodyPr>
          <a:lstStyle/>
          <a:p>
            <a:pPr algn="ctr">
              <a:spcBef>
                <a:spcPts val="1400"/>
              </a:spcBef>
            </a:pPr>
            <a:r>
              <a:rPr lang="en-US" sz="2000" dirty="0">
                <a:solidFill>
                  <a:schemeClr val="bg1"/>
                </a:solidFill>
              </a:rPr>
              <a:t>To find the dates of the first successful landing outcome on ground pad we have used MIN() function and WHERE condition to meet the requirement of Successful ground landing.</a:t>
            </a:r>
          </a:p>
          <a:p>
            <a:pPr marL="0" indent="0" algn="ctr">
              <a:spcBef>
                <a:spcPts val="1400"/>
              </a:spcBef>
              <a:buNone/>
            </a:pPr>
            <a:endParaRPr lang="en-US" sz="2000" dirty="0">
              <a:solidFill>
                <a:schemeClr val="bg1"/>
              </a:solidFill>
              <a:cs typeface="Calibri"/>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180576" y="6356350"/>
            <a:ext cx="2743200" cy="365125"/>
          </a:xfrm>
        </p:spPr>
        <p:txBody>
          <a:bodyPr vert="horz" lIns="91440" tIns="45720" rIns="91440" bIns="45720" rtlCol="0" anchor="ctr">
            <a:normAutofit/>
          </a:bodyPr>
          <a:lstStyle/>
          <a:p>
            <a:pPr>
              <a:spcAft>
                <a:spcPts val="600"/>
              </a:spcAft>
            </a:pPr>
            <a:fld id="{5075537C-CA84-1446-933C-8E9D027F9201}" type="slidenum">
              <a:rPr lang="en-US" sz="900">
                <a:solidFill>
                  <a:schemeClr val="bg1">
                    <a:alpha val="60000"/>
                  </a:schemeClr>
                </a:solidFill>
                <a:latin typeface="+mn-lt"/>
              </a:rPr>
              <a:pPr>
                <a:spcAft>
                  <a:spcPts val="600"/>
                </a:spcAft>
              </a:pPr>
              <a:t>30</a:t>
            </a:fld>
            <a:endParaRPr lang="en-US" sz="900">
              <a:solidFill>
                <a:schemeClr val="bg1">
                  <a:alpha val="60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8" name="Oval 17">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8" name="Straight Connector 2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2" name="Picture 2" descr="Graphical user interface, text, application&#10;&#10;Description automatically generated">
            <a:extLst>
              <a:ext uri="{FF2B5EF4-FFF2-40B4-BE49-F238E27FC236}">
                <a16:creationId xmlns:a16="http://schemas.microsoft.com/office/drawing/2014/main" id="{A74F0CFF-D1ED-E775-9E0D-1F8AE5251C74}"/>
              </a:ext>
            </a:extLst>
          </p:cNvPr>
          <p:cNvPicPr>
            <a:picLocks noChangeAspect="1"/>
          </p:cNvPicPr>
          <p:nvPr/>
        </p:nvPicPr>
        <p:blipFill rotWithShape="1">
          <a:blip r:embed="rId2"/>
          <a:srcRect r="31958" b="1"/>
          <a:stretch/>
        </p:blipFill>
        <p:spPr>
          <a:xfrm>
            <a:off x="626590" y="317578"/>
            <a:ext cx="10851111" cy="3508437"/>
          </a:xfrm>
          <a:prstGeom prst="rect">
            <a:avLst/>
          </a:prstGeom>
        </p:spPr>
      </p:pic>
      <p:grpSp>
        <p:nvGrpSpPr>
          <p:cNvPr id="33" name="Group 32">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34" name="Straight Connector 33">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2" name="Straight Connector 41">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30936" y="4018137"/>
            <a:ext cx="4569060" cy="212958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chemeClr val="bg1"/>
                </a:solidFill>
                <a:latin typeface="+mj-lt"/>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86080" y="4018143"/>
            <a:ext cx="5674105" cy="2129599"/>
          </a:xfrm>
          <a:prstGeom prst="rect">
            <a:avLst/>
          </a:prstGeom>
          <a:noFill/>
        </p:spPr>
        <p:txBody>
          <a:bodyPr vert="horz" lIns="91440" tIns="45720" rIns="91440" bIns="45720" rtlCol="0" anchor="t">
            <a:normAutofit/>
          </a:bodyPr>
          <a:lstStyle/>
          <a:p>
            <a:pPr>
              <a:spcBef>
                <a:spcPts val="1400"/>
              </a:spcBef>
            </a:pPr>
            <a:r>
              <a:rPr lang="en-US" sz="1800" dirty="0">
                <a:solidFill>
                  <a:schemeClr val="bg1"/>
                </a:solidFill>
              </a:rPr>
              <a:t>We have listed the names of boosters which have successfully landed on drone ship and had payload mass greater than 4000 but less than 6000 by using WHERE condition.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defRPr/>
            </a:pPr>
            <a:fld id="{5075537C-CA84-1446-933C-8E9D027F9201}" type="slidenum">
              <a:rPr lang="en-US" sz="1200">
                <a:solidFill>
                  <a:schemeClr val="bg1"/>
                </a:solidFill>
                <a:latin typeface="Calibri" panose="020F0502020204030204"/>
              </a:rPr>
              <a:pPr algn="ctr">
                <a:spcAft>
                  <a:spcPts val="600"/>
                </a:spcAft>
                <a:defRPr/>
              </a:pPr>
              <a:t>31</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2" name="Picture 5" descr="Graphical user interface, text, application, Teams&#10;&#10;Description automatically generated">
            <a:extLst>
              <a:ext uri="{FF2B5EF4-FFF2-40B4-BE49-F238E27FC236}">
                <a16:creationId xmlns:a16="http://schemas.microsoft.com/office/drawing/2014/main" id="{9179AFF1-47FC-6E57-4566-7785C17FA4F9}"/>
              </a:ext>
            </a:extLst>
          </p:cNvPr>
          <p:cNvPicPr>
            <a:picLocks noChangeAspect="1"/>
          </p:cNvPicPr>
          <p:nvPr/>
        </p:nvPicPr>
        <p:blipFill rotWithShape="1">
          <a:blip r:embed="rId2"/>
          <a:srcRect r="1" b="5599"/>
          <a:stretch/>
        </p:blipFill>
        <p:spPr>
          <a:xfrm>
            <a:off x="626590" y="317578"/>
            <a:ext cx="10851111" cy="3508437"/>
          </a:xfrm>
          <a:prstGeom prst="rect">
            <a:avLst/>
          </a:prstGeom>
        </p:spPr>
      </p:pic>
      <p:grpSp>
        <p:nvGrpSpPr>
          <p:cNvPr id="30" name="Group 29">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31" name="Straight Connector 30">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9" name="Straight Connector 3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itle 1">
            <a:extLst>
              <a:ext uri="{FF2B5EF4-FFF2-40B4-BE49-F238E27FC236}">
                <a16:creationId xmlns:a16="http://schemas.microsoft.com/office/drawing/2014/main" id="{79B32320-42D4-49FA-8047-C080B444B3AE}"/>
              </a:ext>
            </a:extLst>
          </p:cNvPr>
          <p:cNvSpPr txBox="1">
            <a:spLocks/>
          </p:cNvSpPr>
          <p:nvPr/>
        </p:nvSpPr>
        <p:spPr>
          <a:xfrm>
            <a:off x="630936" y="4018137"/>
            <a:ext cx="4569060" cy="212958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chemeClr val="bg1"/>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86080" y="4018143"/>
            <a:ext cx="5674105" cy="2129599"/>
          </a:xfrm>
          <a:prstGeom prst="rect">
            <a:avLst/>
          </a:prstGeom>
          <a:noFill/>
        </p:spPr>
        <p:txBody>
          <a:bodyPr vert="horz" lIns="91440" tIns="45720" rIns="91440" bIns="45720" rtlCol="0" anchor="t">
            <a:normAutofit/>
          </a:bodyPr>
          <a:lstStyle/>
          <a:p>
            <a:pPr>
              <a:spcBef>
                <a:spcPts val="1400"/>
              </a:spcBef>
            </a:pPr>
            <a:r>
              <a:rPr lang="en-US" sz="1800" dirty="0">
                <a:solidFill>
                  <a:schemeClr val="bg1"/>
                </a:solidFill>
              </a:rPr>
              <a:t>We have calculated the total number of successful and failure mission outcomes by using COUNT() feature.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defRPr/>
            </a:pPr>
            <a:fld id="{5075537C-CA84-1446-933C-8E9D027F9201}" type="slidenum">
              <a:rPr lang="en-US" sz="1200">
                <a:solidFill>
                  <a:schemeClr val="bg1"/>
                </a:solidFill>
                <a:latin typeface="Calibri" panose="020F0502020204030204"/>
              </a:rPr>
              <a:pPr algn="ctr">
                <a:spcAft>
                  <a:spcPts val="600"/>
                </a:spcAft>
                <a:defRPr/>
              </a:pPr>
              <a:t>32</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2" name="Oval 51">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Rectangle 58">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2" name="Straight Connector 61">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2" name="Picture 5" descr="A picture containing application&#10;&#10;Description automatically generated">
            <a:extLst>
              <a:ext uri="{FF2B5EF4-FFF2-40B4-BE49-F238E27FC236}">
                <a16:creationId xmlns:a16="http://schemas.microsoft.com/office/drawing/2014/main" id="{81247F75-6DDC-8F93-F656-BCD18F378DF2}"/>
              </a:ext>
            </a:extLst>
          </p:cNvPr>
          <p:cNvPicPr>
            <a:picLocks noChangeAspect="1"/>
          </p:cNvPicPr>
          <p:nvPr/>
        </p:nvPicPr>
        <p:blipFill rotWithShape="1">
          <a:blip r:embed="rId2"/>
          <a:srcRect t="10196" r="1" b="29651"/>
          <a:stretch/>
        </p:blipFill>
        <p:spPr>
          <a:xfrm>
            <a:off x="626590" y="317578"/>
            <a:ext cx="10851111" cy="3508437"/>
          </a:xfrm>
          <a:prstGeom prst="rect">
            <a:avLst/>
          </a:prstGeom>
        </p:spPr>
      </p:pic>
      <p:grpSp>
        <p:nvGrpSpPr>
          <p:cNvPr id="67" name="Group 66">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68" name="Straight Connector 67">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6" name="Straight Connector 7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itle 1">
            <a:extLst>
              <a:ext uri="{FF2B5EF4-FFF2-40B4-BE49-F238E27FC236}">
                <a16:creationId xmlns:a16="http://schemas.microsoft.com/office/drawing/2014/main" id="{2A7EB98F-A25F-4357-9775-478FC17F7F83}"/>
              </a:ext>
            </a:extLst>
          </p:cNvPr>
          <p:cNvSpPr txBox="1">
            <a:spLocks/>
          </p:cNvSpPr>
          <p:nvPr/>
        </p:nvSpPr>
        <p:spPr>
          <a:xfrm>
            <a:off x="630936" y="4018137"/>
            <a:ext cx="4721460" cy="2153032"/>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bg1"/>
                </a:solidFill>
                <a:latin typeface="+mj-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86080" y="4018143"/>
            <a:ext cx="5674105" cy="2129599"/>
          </a:xfrm>
          <a:prstGeom prst="rect">
            <a:avLst/>
          </a:prstGeom>
          <a:noFill/>
        </p:spPr>
        <p:txBody>
          <a:bodyPr vert="horz" lIns="91440" tIns="45720" rIns="91440" bIns="45720" rtlCol="0" anchor="t">
            <a:normAutofit/>
          </a:bodyPr>
          <a:lstStyle/>
          <a:p>
            <a:pPr>
              <a:spcBef>
                <a:spcPts val="1400"/>
              </a:spcBef>
            </a:pPr>
            <a:r>
              <a:rPr lang="en-US" sz="1800" dirty="0">
                <a:solidFill>
                  <a:schemeClr val="bg1"/>
                </a:solidFill>
              </a:rPr>
              <a:t>We have listed the names of the booster which have carried the maximum payload mass by using the function MAX().</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defRPr/>
            </a:pPr>
            <a:fld id="{5075537C-CA84-1446-933C-8E9D027F9201}" type="slidenum">
              <a:rPr lang="en-US" sz="1200">
                <a:solidFill>
                  <a:schemeClr val="bg1"/>
                </a:solidFill>
                <a:latin typeface="Calibri" panose="020F0502020204030204"/>
              </a:rPr>
              <a:pPr algn="ctr">
                <a:spcAft>
                  <a:spcPts val="600"/>
                </a:spcAft>
                <a:defRPr/>
              </a:pPr>
              <a:t>33</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Rectangle 83">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5">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7">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89" name="Oval 88">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Rectangle 95">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97">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99" name="Straight Connector 98">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95" name="Group 10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105" name="Straight Connector 10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97" name="Rectangle 109">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11">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13" name="Straight Connector 112">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itle 1">
            <a:extLst>
              <a:ext uri="{FF2B5EF4-FFF2-40B4-BE49-F238E27FC236}">
                <a16:creationId xmlns:a16="http://schemas.microsoft.com/office/drawing/2014/main" id="{2A7EB98F-A25F-4357-9775-478FC17F7F83}"/>
              </a:ext>
            </a:extLst>
          </p:cNvPr>
          <p:cNvSpPr txBox="1">
            <a:spLocks/>
          </p:cNvSpPr>
          <p:nvPr/>
        </p:nvSpPr>
        <p:spPr>
          <a:xfrm>
            <a:off x="630936" y="4018137"/>
            <a:ext cx="4721460" cy="2153032"/>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bg1"/>
                </a:solidFill>
                <a:latin typeface="+mj-lt"/>
                <a:ea typeface="+mj-ea"/>
                <a:cs typeface="+mj-cs"/>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86080" y="4018143"/>
            <a:ext cx="5674105" cy="2129599"/>
          </a:xfrm>
          <a:prstGeom prst="rect">
            <a:avLst/>
          </a:prstGeom>
          <a:noFill/>
        </p:spPr>
        <p:txBody>
          <a:bodyPr vert="horz" lIns="91440" tIns="45720" rIns="91440" bIns="45720" rtlCol="0" anchor="t">
            <a:normAutofit/>
          </a:bodyPr>
          <a:lstStyle/>
          <a:p>
            <a:pPr>
              <a:spcBef>
                <a:spcPts val="1400"/>
              </a:spcBef>
            </a:pPr>
            <a:r>
              <a:rPr lang="en-US" sz="1800" dirty="0">
                <a:solidFill>
                  <a:schemeClr val="bg1"/>
                </a:solidFill>
              </a:rPr>
              <a:t>We have listed the failed landing outcomes in drone ship, their booster versions, and launch site names for in year 2015.</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defRPr/>
            </a:pPr>
            <a:fld id="{5075537C-CA84-1446-933C-8E9D027F9201}" type="slidenum">
              <a:rPr lang="en-US" sz="1200">
                <a:solidFill>
                  <a:schemeClr val="bg1"/>
                </a:solidFill>
                <a:latin typeface="Calibri" panose="020F0502020204030204"/>
              </a:rPr>
              <a:pPr algn="ctr">
                <a:spcAft>
                  <a:spcPts val="600"/>
                </a:spcAft>
                <a:defRPr/>
              </a:pPr>
              <a:t>34</a:t>
            </a:fld>
            <a:endParaRPr lang="en-US" sz="1200">
              <a:solidFill>
                <a:schemeClr val="bg1"/>
              </a:solidFill>
              <a:latin typeface="Calibri" panose="020F0502020204030204"/>
            </a:endParaRPr>
          </a:p>
        </p:txBody>
      </p:sp>
      <p:pic>
        <p:nvPicPr>
          <p:cNvPr id="9" name="Picture 9" descr="A screenshot of a computer&#10;&#10;Description automatically generated">
            <a:extLst>
              <a:ext uri="{FF2B5EF4-FFF2-40B4-BE49-F238E27FC236}">
                <a16:creationId xmlns:a16="http://schemas.microsoft.com/office/drawing/2014/main" id="{AF76C60C-B8C1-11D6-3344-F3CAD424A3B5}"/>
              </a:ext>
            </a:extLst>
          </p:cNvPr>
          <p:cNvPicPr>
            <a:picLocks noChangeAspect="1"/>
          </p:cNvPicPr>
          <p:nvPr/>
        </p:nvPicPr>
        <p:blipFill>
          <a:blip r:embed="rId2"/>
          <a:stretch>
            <a:fillRect/>
          </a:stretch>
        </p:blipFill>
        <p:spPr>
          <a:xfrm>
            <a:off x="1261979" y="698488"/>
            <a:ext cx="9788357" cy="2319445"/>
          </a:xfrm>
          <a:prstGeom prst="rect">
            <a:avLst/>
          </a:prstGeom>
        </p:spPr>
      </p:pic>
    </p:spTree>
    <p:extLst>
      <p:ext uri="{BB962C8B-B14F-4D97-AF65-F5344CB8AC3E}">
        <p14:creationId xmlns:p14="http://schemas.microsoft.com/office/powerpoint/2010/main" val="23775014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838200" y="1641752"/>
            <a:ext cx="4391024" cy="1323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bg1"/>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3146400"/>
            <a:ext cx="4391024" cy="2454300"/>
          </a:xfrm>
          <a:prstGeom prst="rect">
            <a:avLst/>
          </a:prstGeom>
        </p:spPr>
        <p:txBody>
          <a:bodyPr vert="horz" lIns="91440" tIns="45720" rIns="91440" bIns="45720" rtlCol="0" anchor="t">
            <a:normAutofit/>
          </a:bodyPr>
          <a:lstStyle/>
          <a:p>
            <a:pPr>
              <a:spcBef>
                <a:spcPts val="1400"/>
              </a:spcBef>
            </a:pPr>
            <a:r>
              <a:rPr lang="en-US" sz="1700" dirty="0">
                <a:solidFill>
                  <a:schemeClr val="bg1">
                    <a:alpha val="80000"/>
                  </a:schemeClr>
                </a:solidFill>
              </a:rPr>
              <a:t>We have ranked the count of landing outcomes (such as Failure (drone ship) or Success (ground pad)) between the date 2010-06-04 and 2017-03-20, in descending order</a:t>
            </a:r>
          </a:p>
          <a:p>
            <a:pPr marL="0" indent="0">
              <a:spcBef>
                <a:spcPts val="1400"/>
              </a:spcBef>
              <a:buNone/>
            </a:pPr>
            <a:endParaRPr lang="en-US" sz="1700">
              <a:solidFill>
                <a:srgbClr val="FFFFFF">
                  <a:alpha val="80000"/>
                </a:srgbClr>
              </a:solidFill>
              <a:cs typeface="Calibri" panose="020F0502020204030204"/>
            </a:endParaRPr>
          </a:p>
        </p:txBody>
      </p:sp>
      <p:grpSp>
        <p:nvGrpSpPr>
          <p:cNvPr id="12" name="Group 11">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13" name="Group 12">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7" name="Freeform: Shape 16">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4" name="Group 13">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5" name="Freeform: Shape 14">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fld id="{5075537C-CA84-1446-933C-8E9D027F9201}" type="slidenum">
              <a:rPr lang="en-US" sz="4400">
                <a:solidFill>
                  <a:schemeClr val="bg1"/>
                </a:solidFill>
                <a:latin typeface="+mn-lt"/>
              </a:rPr>
              <a:pPr>
                <a:lnSpc>
                  <a:spcPct val="90000"/>
                </a:lnSpc>
                <a:spcAft>
                  <a:spcPts val="600"/>
                </a:spcAft>
              </a:pPr>
              <a:t>35</a:t>
            </a:fld>
            <a:endParaRPr lang="en-US" sz="4400">
              <a:solidFill>
                <a:schemeClr val="bg1"/>
              </a:solidFill>
              <a:latin typeface="+mn-lt"/>
            </a:endParaRPr>
          </a:p>
        </p:txBody>
      </p:sp>
      <p:pic>
        <p:nvPicPr>
          <p:cNvPr id="2" name="Picture 5" descr="Graphical user interface, text, application, email&#10;&#10;Description automatically generated">
            <a:extLst>
              <a:ext uri="{FF2B5EF4-FFF2-40B4-BE49-F238E27FC236}">
                <a16:creationId xmlns:a16="http://schemas.microsoft.com/office/drawing/2014/main" id="{3E4FE0BF-8135-7686-AD08-885D694C5669}"/>
              </a:ext>
            </a:extLst>
          </p:cNvPr>
          <p:cNvPicPr>
            <a:picLocks noChangeAspect="1"/>
          </p:cNvPicPr>
          <p:nvPr/>
        </p:nvPicPr>
        <p:blipFill>
          <a:blip r:embed="rId3"/>
          <a:stretch>
            <a:fillRect/>
          </a:stretch>
        </p:blipFill>
        <p:spPr>
          <a:xfrm>
            <a:off x="6541932" y="1446941"/>
            <a:ext cx="4369112" cy="287113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Launch Sites</a:t>
            </a:r>
            <a:endParaRPr lang="en-US" sz="3600" dirty="0">
              <a:solidFill>
                <a:schemeClr val="tx1"/>
              </a:solidFill>
              <a:latin typeface="+mj-lt"/>
              <a:ea typeface="+mj-ea"/>
              <a:cs typeface="Calibri Light"/>
            </a:endParaRPr>
          </a:p>
        </p:txBody>
      </p:sp>
      <p:pic>
        <p:nvPicPr>
          <p:cNvPr id="4" name="Picture 5" descr="Map&#10;&#10;Description automatically generated">
            <a:extLst>
              <a:ext uri="{FF2B5EF4-FFF2-40B4-BE49-F238E27FC236}">
                <a16:creationId xmlns:a16="http://schemas.microsoft.com/office/drawing/2014/main" id="{E4D5FD11-8AEA-6780-9666-C64B52B05F77}"/>
              </a:ext>
            </a:extLst>
          </p:cNvPr>
          <p:cNvPicPr>
            <a:picLocks noChangeAspect="1"/>
          </p:cNvPicPr>
          <p:nvPr/>
        </p:nvPicPr>
        <p:blipFill rotWithShape="1">
          <a:blip r:embed="rId2"/>
          <a:srcRect t="37626" b="21658"/>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r>
              <a:rPr lang="en-US" sz="2000" dirty="0">
                <a:cs typeface="Calibri" panose="020F0502020204030204"/>
              </a:rPr>
              <a:t>In the above Global map we can see all the launch sites location Marker</a:t>
            </a:r>
            <a:endParaRPr lang="en-US" sz="2000">
              <a:cs typeface="Calibri" panose="020F0502020204030204"/>
            </a:endParaRPr>
          </a:p>
          <a:p>
            <a:pPr>
              <a:spcBef>
                <a:spcPts val="1400"/>
              </a:spcBef>
            </a:pPr>
            <a:r>
              <a:rPr lang="en-US" sz="2000" dirty="0"/>
              <a:t>We can see that launch sites are mainly in two areas, </a:t>
            </a:r>
            <a:r>
              <a:rPr lang="en-US" sz="2000" dirty="0">
                <a:ea typeface="+mn-lt"/>
                <a:cs typeface="+mn-lt"/>
              </a:rPr>
              <a:t>3 of them are located near Melbourne and 1 near Lompoc.</a:t>
            </a:r>
            <a:endParaRPr lang="en-US" sz="2000" dirty="0">
              <a:cs typeface="Calibri"/>
            </a:endParaRPr>
          </a:p>
          <a:p>
            <a:pPr>
              <a:spcBef>
                <a:spcPts val="1400"/>
              </a:spcBef>
            </a:pPr>
            <a:r>
              <a:rPr lang="en-US" sz="2000" dirty="0">
                <a:cs typeface="Calibri"/>
              </a:rPr>
              <a:t>We can also notice that all the launch sites are near the coast line</a:t>
            </a:r>
          </a:p>
          <a:p>
            <a:pPr marL="0" indent="0">
              <a:buNone/>
            </a:pPr>
            <a:endParaRPr lang="en-US" sz="1800">
              <a:cs typeface="Calibri" panose="020F0502020204030204"/>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37</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40080" y="325369"/>
            <a:ext cx="4368602" cy="1956841"/>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dirty="0" err="1">
                <a:solidFill>
                  <a:schemeClr val="tx1"/>
                </a:solidFill>
                <a:latin typeface="+mj-lt"/>
                <a:ea typeface="+mj-ea"/>
                <a:cs typeface="+mj-cs"/>
              </a:rPr>
              <a:t>Colour</a:t>
            </a:r>
            <a:r>
              <a:rPr lang="en-US" sz="5400" dirty="0">
                <a:solidFill>
                  <a:schemeClr val="tx1"/>
                </a:solidFill>
                <a:latin typeface="+mj-lt"/>
                <a:ea typeface="+mj-ea"/>
                <a:cs typeface="+mj-cs"/>
              </a:rPr>
              <a:t> Labeled Launch Outcomes</a:t>
            </a:r>
            <a:endParaRPr lang="en-US" sz="5400" dirty="0">
              <a:solidFill>
                <a:schemeClr val="tx1"/>
              </a:solidFill>
              <a:latin typeface="+mj-lt"/>
              <a:ea typeface="+mj-ea"/>
              <a:cs typeface="Calibri Light"/>
            </a:endParaRP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0080" y="3428254"/>
            <a:ext cx="4243589" cy="2765313"/>
          </a:xfrm>
          <a:prstGeom prst="rect">
            <a:avLst/>
          </a:prstGeom>
        </p:spPr>
        <p:txBody>
          <a:bodyPr vert="horz" lIns="91440" tIns="45720" rIns="91440" bIns="45720" rtlCol="0" anchor="t">
            <a:normAutofit/>
          </a:bodyPr>
          <a:lstStyle/>
          <a:p>
            <a:pPr>
              <a:spcBef>
                <a:spcPts val="1400"/>
              </a:spcBef>
            </a:pPr>
            <a:r>
              <a:rPr lang="en-US" sz="2400" dirty="0"/>
              <a:t>Successful Outcomes are labeled Green on the map.</a:t>
            </a:r>
            <a:endParaRPr lang="en-US" sz="2400" dirty="0">
              <a:cs typeface="Calibri"/>
            </a:endParaRPr>
          </a:p>
          <a:p>
            <a:pPr>
              <a:spcBef>
                <a:spcPts val="1400"/>
              </a:spcBef>
            </a:pPr>
            <a:endParaRPr lang="en-US" sz="2400" dirty="0">
              <a:cs typeface="Calibri"/>
            </a:endParaRPr>
          </a:p>
          <a:p>
            <a:pPr>
              <a:spcBef>
                <a:spcPts val="1400"/>
              </a:spcBef>
            </a:pPr>
            <a:r>
              <a:rPr lang="en-US" sz="2400" dirty="0"/>
              <a:t>Unsuccessful Outcomes are labeled red on the map.</a:t>
            </a:r>
            <a:endParaRPr lang="en-US" sz="2400" dirty="0">
              <a:cs typeface="Calibri"/>
            </a:endParaRPr>
          </a:p>
          <a:p>
            <a:pPr marL="0" indent="0">
              <a:spcBef>
                <a:spcPts val="1400"/>
              </a:spcBef>
              <a:buNone/>
            </a:pPr>
            <a:endParaRPr lang="en-US" sz="2000">
              <a:cs typeface="Calibri" panose="020F0502020204030204"/>
            </a:endParaRPr>
          </a:p>
          <a:p>
            <a:pPr>
              <a:spcBef>
                <a:spcPts val="1400"/>
              </a:spcBef>
            </a:pPr>
            <a:endParaRPr lang="en-US" sz="2000">
              <a:cs typeface="Calibri" panose="020F0502020204030204"/>
            </a:endParaRPr>
          </a:p>
        </p:txBody>
      </p:sp>
      <p:pic>
        <p:nvPicPr>
          <p:cNvPr id="2" name="Picture 3" descr="Diagram, schematic&#10;&#10;Description automatically generated">
            <a:extLst>
              <a:ext uri="{FF2B5EF4-FFF2-40B4-BE49-F238E27FC236}">
                <a16:creationId xmlns:a16="http://schemas.microsoft.com/office/drawing/2014/main" id="{C992A403-C841-7863-3D85-107284AF4DA5}"/>
              </a:ext>
            </a:extLst>
          </p:cNvPr>
          <p:cNvPicPr>
            <a:picLocks noChangeAspect="1"/>
          </p:cNvPicPr>
          <p:nvPr/>
        </p:nvPicPr>
        <p:blipFill rotWithShape="1">
          <a:blip r:embed="rId2"/>
          <a:srcRect l="16936" r="1786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38</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12">
            <a:extLst>
              <a:ext uri="{FF2B5EF4-FFF2-40B4-BE49-F238E27FC236}">
                <a16:creationId xmlns:a16="http://schemas.microsoft.com/office/drawing/2014/main" id="{A51A0227-072A-4F5F-928C-E2C3E5CCD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30936" y="4440365"/>
            <a:ext cx="4245864" cy="17226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dirty="0">
                <a:solidFill>
                  <a:schemeClr val="tx1"/>
                </a:solidFill>
                <a:latin typeface="+mj-lt"/>
                <a:ea typeface="+mj-ea"/>
                <a:cs typeface="+mj-cs"/>
              </a:rPr>
              <a:t>Launch site Distance</a:t>
            </a:r>
            <a:endParaRPr lang="en-US" sz="5400" dirty="0">
              <a:solidFill>
                <a:schemeClr val="tx1"/>
              </a:solidFill>
              <a:latin typeface="+mj-lt"/>
              <a:ea typeface="+mj-ea"/>
              <a:cs typeface="Calibri Light"/>
            </a:endParaRPr>
          </a:p>
        </p:txBody>
      </p:sp>
      <p:pic>
        <p:nvPicPr>
          <p:cNvPr id="4" name="Picture 5" descr="Map&#10;&#10;Description automatically generated">
            <a:extLst>
              <a:ext uri="{FF2B5EF4-FFF2-40B4-BE49-F238E27FC236}">
                <a16:creationId xmlns:a16="http://schemas.microsoft.com/office/drawing/2014/main" id="{CE38C883-C1CC-9BD5-68A0-C7B672BBF2DB}"/>
              </a:ext>
            </a:extLst>
          </p:cNvPr>
          <p:cNvPicPr>
            <a:picLocks noChangeAspect="1"/>
          </p:cNvPicPr>
          <p:nvPr/>
        </p:nvPicPr>
        <p:blipFill>
          <a:blip r:embed="rId2"/>
          <a:stretch>
            <a:fillRect/>
          </a:stretch>
        </p:blipFill>
        <p:spPr>
          <a:xfrm>
            <a:off x="436862" y="242548"/>
            <a:ext cx="2140231" cy="3927031"/>
          </a:xfrm>
          <a:prstGeom prst="rect">
            <a:avLst/>
          </a:prstGeom>
        </p:spPr>
      </p:pic>
      <p:pic>
        <p:nvPicPr>
          <p:cNvPr id="2" name="Picture 3" descr="A picture containing diagram&#10;&#10;Description automatically generated">
            <a:extLst>
              <a:ext uri="{FF2B5EF4-FFF2-40B4-BE49-F238E27FC236}">
                <a16:creationId xmlns:a16="http://schemas.microsoft.com/office/drawing/2014/main" id="{1124BFCF-9C54-C909-E72D-12A4BDB182CE}"/>
              </a:ext>
            </a:extLst>
          </p:cNvPr>
          <p:cNvPicPr>
            <a:picLocks noChangeAspect="1"/>
          </p:cNvPicPr>
          <p:nvPr/>
        </p:nvPicPr>
        <p:blipFill>
          <a:blip r:embed="rId3"/>
          <a:stretch>
            <a:fillRect/>
          </a:stretch>
        </p:blipFill>
        <p:spPr>
          <a:xfrm>
            <a:off x="6254496" y="389167"/>
            <a:ext cx="5471160" cy="3788777"/>
          </a:xfrm>
          <a:prstGeom prst="rect">
            <a:avLst/>
          </a:prstGeom>
        </p:spPr>
      </p:pic>
      <p:sp>
        <p:nvSpPr>
          <p:cNvPr id="72" name="sketchy line">
            <a:extLst>
              <a:ext uri="{FF2B5EF4-FFF2-40B4-BE49-F238E27FC236}">
                <a16:creationId xmlns:a16="http://schemas.microsoft.com/office/drawing/2014/main" id="{35D99776-4B38-47DF-A302-11AD9AF87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7304" y="529256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333999" y="4440365"/>
            <a:ext cx="6214871" cy="1722691"/>
          </a:xfrm>
          <a:prstGeom prst="rect">
            <a:avLst/>
          </a:prstGeom>
        </p:spPr>
        <p:txBody>
          <a:bodyPr vert="horz" lIns="91440" tIns="45720" rIns="91440" bIns="45720" rtlCol="0" anchor="ctr">
            <a:normAutofit/>
          </a:bodyPr>
          <a:lstStyle/>
          <a:p>
            <a:pPr>
              <a:spcBef>
                <a:spcPts val="1400"/>
              </a:spcBef>
            </a:pPr>
            <a:r>
              <a:rPr lang="en-US" sz="2400" dirty="0">
                <a:cs typeface="Calibri"/>
              </a:rPr>
              <a:t>Launch site distance from various areas  are displayed on the map with a line and the Distance in Kilo-meters</a:t>
            </a:r>
            <a:endParaRPr lang="en-US" sz="2000" dirty="0">
              <a:cs typeface="Calibri"/>
            </a:endParaRPr>
          </a:p>
          <a:p>
            <a:pPr>
              <a:spcBef>
                <a:spcPts val="1400"/>
              </a:spcBef>
            </a:pPr>
            <a:endParaRPr lang="en-US" sz="10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
        <p:nvSpPr>
          <p:cNvPr id="6" name="TextBox 5">
            <a:extLst>
              <a:ext uri="{FF2B5EF4-FFF2-40B4-BE49-F238E27FC236}">
                <a16:creationId xmlns:a16="http://schemas.microsoft.com/office/drawing/2014/main" id="{9DDCC847-F4D2-9E8E-94AA-2F4144675C38}"/>
              </a:ext>
            </a:extLst>
          </p:cNvPr>
          <p:cNvSpPr txBox="1"/>
          <p:nvPr/>
        </p:nvSpPr>
        <p:spPr>
          <a:xfrm>
            <a:off x="3125491" y="610891"/>
            <a:ext cx="301571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cs typeface="Calibri"/>
              </a:rPr>
              <a:t>Distance of CCAFS SLC-40</a:t>
            </a:r>
          </a:p>
          <a:p>
            <a:pPr marL="342900" indent="-342900">
              <a:buAutoNum type="arabicPeriod"/>
            </a:pPr>
            <a:r>
              <a:rPr lang="en-GB" dirty="0">
                <a:cs typeface="Calibri"/>
              </a:rPr>
              <a:t>Coastline- 0.85 km</a:t>
            </a:r>
          </a:p>
          <a:p>
            <a:pPr marL="342900" indent="-342900">
              <a:buAutoNum type="arabicPeriod"/>
            </a:pPr>
            <a:r>
              <a:rPr lang="en-GB" dirty="0">
                <a:cs typeface="Calibri"/>
              </a:rPr>
              <a:t>Highway- 0.55 Km</a:t>
            </a:r>
          </a:p>
          <a:p>
            <a:pPr marL="342900" indent="-342900">
              <a:buAutoNum type="arabicPeriod"/>
            </a:pPr>
            <a:r>
              <a:rPr lang="en-GB" dirty="0">
                <a:cs typeface="Calibri"/>
              </a:rPr>
              <a:t>Railway- 1.55 Km</a:t>
            </a:r>
          </a:p>
          <a:p>
            <a:pPr marL="342900" indent="-342900">
              <a:buAutoNum type="arabicPeriod"/>
            </a:pPr>
            <a:r>
              <a:rPr lang="en-GB" dirty="0">
                <a:cs typeface="Calibri"/>
              </a:rPr>
              <a:t>Melbourne City- 51.59 Km</a:t>
            </a: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12191990" cy="235867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156851" y="637762"/>
            <a:ext cx="9888496" cy="1520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bg1"/>
                </a:solidFill>
                <a:latin typeface="+mj-lt"/>
                <a:ea typeface="+mj-ea"/>
                <a:cs typeface="+mj-cs"/>
              </a:rPr>
              <a:t>Introduction</a:t>
            </a:r>
          </a:p>
        </p:txBody>
      </p:sp>
      <p:sp>
        <p:nvSpPr>
          <p:cNvPr id="26" name="Rectangle 25">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58676"/>
            <a:ext cx="12191990" cy="45454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893697"/>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pPr>
            <a:fld id="{5075537C-CA84-1446-933C-8E9D027F9201}" type="slidenum">
              <a:rPr lang="en-US" sz="1400">
                <a:solidFill>
                  <a:schemeClr val="tx1"/>
                </a:solidFill>
                <a:latin typeface="+mn-lt"/>
              </a:rPr>
              <a:pPr algn="ctr">
                <a:spcAft>
                  <a:spcPts val="600"/>
                </a:spcAft>
              </a:pPr>
              <a:t>4</a:t>
            </a:fld>
            <a:endParaRPr lang="en-US" sz="1400">
              <a:solidFill>
                <a:schemeClr val="tx1"/>
              </a:solidFill>
              <a:latin typeface="+mn-lt"/>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55559" y="3100283"/>
            <a:ext cx="9889788" cy="30766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US" sz="2000">
                <a:solidFill>
                  <a:schemeClr val="tx1"/>
                </a:solidFill>
                <a:latin typeface="+mn-lt"/>
              </a:rPr>
              <a:t>SpaceX has gained worldwide attention for a series of historic milestones.</a:t>
            </a:r>
          </a:p>
          <a:p>
            <a:pPr>
              <a:buFont typeface="Arial" panose="020B0604020202020204" pitchFamily="34" charset="0"/>
              <a:buChar char="•"/>
            </a:pPr>
            <a:r>
              <a:rPr lang="en-US" sz="2000">
                <a:solidFill>
                  <a:schemeClr val="tx1"/>
                </a:solidFill>
                <a:latin typeface="+mn-lt"/>
              </a:rPr>
              <a:t>It is the only private company ever to return a spacecraft from low-earth orbit, which it first accomplished in December 2010. SpaceX advertises Falcon 9 rocket launches on its website with a cost of 62 million dollars whereas other providers cost upward of 165 million dollars each, much of the savings is because Space X can reuse the first stage.</a:t>
            </a:r>
          </a:p>
          <a:p>
            <a:pPr>
              <a:buFont typeface="Arial" panose="020B0604020202020204" pitchFamily="34" charset="0"/>
              <a:buChar char="•"/>
            </a:pPr>
            <a:r>
              <a:rPr lang="en-US" sz="2000">
                <a:solidFill>
                  <a:schemeClr val="tx1"/>
                </a:solidFill>
                <a:latin typeface="+mn-lt"/>
              </a:rPr>
              <a:t>Therefore if we can determine if the first stage will land, we can determine the cost of a launch.</a:t>
            </a:r>
          </a:p>
          <a:p>
            <a:pPr>
              <a:buFont typeface="Arial" panose="020B0604020202020204" pitchFamily="34" charset="0"/>
              <a:buChar char="•"/>
            </a:pPr>
            <a:r>
              <a:rPr lang="en-US" sz="2000">
                <a:solidFill>
                  <a:schemeClr val="tx1"/>
                </a:solidFill>
                <a:latin typeface="+mn-lt"/>
              </a:rPr>
              <a:t>This information can be used if an alternate company wants to bid against SpaceX for a rocket launch.</a:t>
            </a:r>
          </a:p>
          <a:p>
            <a:pPr>
              <a:spcBef>
                <a:spcPts val="1400"/>
              </a:spcBef>
              <a:buFont typeface="Arial" panose="020B0604020202020204" pitchFamily="34" charset="0"/>
              <a:buChar char="•"/>
            </a:pPr>
            <a:endParaRPr lang="en-US" sz="2000">
              <a:solidFill>
                <a:schemeClr val="tx1"/>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30936" y="639520"/>
            <a:ext cx="3429000" cy="1719072"/>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dirty="0">
                <a:solidFill>
                  <a:schemeClr val="tx1"/>
                </a:solidFill>
                <a:latin typeface="+mj-lt"/>
                <a:ea typeface="+mj-ea"/>
                <a:cs typeface="+mj-cs"/>
              </a:rPr>
              <a:t>All Sites Success Launches</a:t>
            </a:r>
            <a:endParaRPr lang="en-US" sz="4200" kern="1200" dirty="0">
              <a:solidFill>
                <a:schemeClr val="tx1"/>
              </a:solidFill>
              <a:latin typeface="+mj-lt"/>
              <a:ea typeface="+mj-ea"/>
              <a:cs typeface="Calibri Light"/>
            </a:endParaRPr>
          </a:p>
        </p:txBody>
      </p:sp>
      <p:sp>
        <p:nvSpPr>
          <p:cNvPr id="15"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1700" dirty="0"/>
              <a:t>We see that KSC LC-39A which comprises of 41.7% of all sites, has the highest Successful Launches </a:t>
            </a:r>
            <a:endParaRPr lang="en-US" dirty="0"/>
          </a:p>
          <a:p>
            <a:pPr>
              <a:spcBef>
                <a:spcPts val="1400"/>
              </a:spcBef>
            </a:pPr>
            <a:r>
              <a:rPr lang="en-US" sz="1700" dirty="0">
                <a:cs typeface="Calibri"/>
              </a:rPr>
              <a:t>And CCAFS SLC-40 which comprises of only 12.5% of all sites, is lowest when compared on the basis of success rate</a:t>
            </a:r>
          </a:p>
        </p:txBody>
      </p:sp>
      <p:pic>
        <p:nvPicPr>
          <p:cNvPr id="2" name="Picture 3" descr="Chart, pie chart&#10;&#10;Description automatically generated">
            <a:extLst>
              <a:ext uri="{FF2B5EF4-FFF2-40B4-BE49-F238E27FC236}">
                <a16:creationId xmlns:a16="http://schemas.microsoft.com/office/drawing/2014/main" id="{FA706850-AF19-5482-9CE0-DEE06AD49A8A}"/>
              </a:ext>
            </a:extLst>
          </p:cNvPr>
          <p:cNvPicPr>
            <a:picLocks noChangeAspect="1"/>
          </p:cNvPicPr>
          <p:nvPr/>
        </p:nvPicPr>
        <p:blipFill>
          <a:blip r:embed="rId2"/>
          <a:stretch>
            <a:fillRect/>
          </a:stretch>
        </p:blipFill>
        <p:spPr>
          <a:xfrm>
            <a:off x="4705034" y="640080"/>
            <a:ext cx="6802244" cy="557784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30936" y="639520"/>
            <a:ext cx="3429000" cy="1719072"/>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dirty="0">
                <a:solidFill>
                  <a:schemeClr val="tx1"/>
                </a:solidFill>
                <a:latin typeface="+mj-lt"/>
                <a:ea typeface="+mj-ea"/>
                <a:cs typeface="Calibri Light"/>
              </a:rPr>
              <a:t>Site With Highest Success</a:t>
            </a:r>
            <a:endParaRPr lang="en-US" sz="4200" kern="1200" dirty="0">
              <a:solidFill>
                <a:schemeClr val="tx1"/>
              </a:solidFill>
              <a:latin typeface="+mj-lt"/>
              <a:ea typeface="+mj-ea"/>
              <a:cs typeface="Calibri Light"/>
            </a:endParaRPr>
          </a:p>
        </p:txBody>
      </p:sp>
      <p:sp>
        <p:nvSpPr>
          <p:cNvPr id="15"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1700" dirty="0"/>
              <a:t>As we know that KSC LC-39A has the highest successful launches when we dig into more data we see that Success rate at this site is 76.9% and the failure rate is 23.1%.</a:t>
            </a:r>
            <a:endParaRPr lang="en-US" dirty="0"/>
          </a:p>
          <a:p>
            <a:pPr>
              <a:spcBef>
                <a:spcPts val="1400"/>
              </a:spcBef>
            </a:pPr>
            <a:endParaRPr lang="en-US" sz="1700"/>
          </a:p>
          <a:p>
            <a:pPr>
              <a:spcBef>
                <a:spcPts val="1400"/>
              </a:spcBef>
            </a:pPr>
            <a:r>
              <a:rPr lang="en-US" sz="1700" dirty="0"/>
              <a:t>So this implies that 3 out of 4 launches tend to be successful.</a:t>
            </a:r>
            <a:endParaRPr lang="en-US" sz="1700" dirty="0">
              <a:cs typeface="Calibri"/>
            </a:endParaRPr>
          </a:p>
          <a:p>
            <a:endParaRPr lang="en-US" sz="1700"/>
          </a:p>
        </p:txBody>
      </p:sp>
      <p:pic>
        <p:nvPicPr>
          <p:cNvPr id="2" name="Picture 3" descr="Chart, pie chart&#10;&#10;Description automatically generated">
            <a:extLst>
              <a:ext uri="{FF2B5EF4-FFF2-40B4-BE49-F238E27FC236}">
                <a16:creationId xmlns:a16="http://schemas.microsoft.com/office/drawing/2014/main" id="{7C085B1C-54ED-10B8-6304-B4C1646C55BD}"/>
              </a:ext>
            </a:extLst>
          </p:cNvPr>
          <p:cNvPicPr>
            <a:picLocks noChangeAspect="1"/>
          </p:cNvPicPr>
          <p:nvPr/>
        </p:nvPicPr>
        <p:blipFill>
          <a:blip r:embed="rId2"/>
          <a:stretch>
            <a:fillRect/>
          </a:stretch>
        </p:blipFill>
        <p:spPr>
          <a:xfrm>
            <a:off x="4776102" y="640080"/>
            <a:ext cx="6660108" cy="557784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16">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18">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20">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2" name="Oval 21">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22">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23">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24">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25">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26">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a:extLst>
              <a:ext uri="{FF2B5EF4-FFF2-40B4-BE49-F238E27FC236}">
                <a16:creationId xmlns:a16="http://schemas.microsoft.com/office/drawing/2014/main" id="{4D271BF5-BAA1-4CEB-A575-76A097FABBBA}"/>
              </a:ext>
            </a:extLst>
          </p:cNvPr>
          <p:cNvSpPr txBox="1">
            <a:spLocks/>
          </p:cNvSpPr>
          <p:nvPr/>
        </p:nvSpPr>
        <p:spPr>
          <a:xfrm>
            <a:off x="630936" y="630936"/>
            <a:ext cx="5260992" cy="209675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bg1"/>
                </a:solidFill>
                <a:latin typeface="+mj-lt"/>
                <a:ea typeface="+mj-ea"/>
                <a:cs typeface="Calibri Light"/>
              </a:rPr>
              <a:t>Interactive Scatterplot of Payload vs Outcome</a:t>
            </a:r>
            <a:endParaRPr lang="en-US" sz="4800" kern="1200">
              <a:solidFill>
                <a:schemeClr val="bg1"/>
              </a:solidFill>
              <a:latin typeface="+mj-lt"/>
              <a:ea typeface="+mj-ea"/>
              <a:cs typeface="Calibri Light"/>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095996" y="630936"/>
            <a:ext cx="5064191" cy="2096769"/>
          </a:xfrm>
          <a:prstGeom prst="rect">
            <a:avLst/>
          </a:prstGeom>
          <a:noFill/>
        </p:spPr>
        <p:txBody>
          <a:bodyPr vert="horz" lIns="91440" tIns="45720" rIns="91440" bIns="45720" rtlCol="0" anchor="t">
            <a:normAutofit/>
          </a:bodyPr>
          <a:lstStyle/>
          <a:p>
            <a:pPr marL="0">
              <a:spcBef>
                <a:spcPts val="1400"/>
              </a:spcBef>
            </a:pPr>
            <a:endParaRPr lang="en-US" sz="1800">
              <a:solidFill>
                <a:schemeClr val="bg1"/>
              </a:solidFill>
            </a:endParaRPr>
          </a:p>
          <a:p>
            <a:pPr>
              <a:spcBef>
                <a:spcPts val="1400"/>
              </a:spcBef>
            </a:pPr>
            <a:r>
              <a:rPr lang="en-US" sz="1800" dirty="0">
                <a:solidFill>
                  <a:schemeClr val="bg1"/>
                </a:solidFill>
              </a:rPr>
              <a:t>When we choose the range between 0 to 10000 Kg, we notice that there are very fewer flight above 7000 Kg payload and those are of B4  Booster version.</a:t>
            </a:r>
            <a:endParaRPr lang="en-US" sz="1800" dirty="0">
              <a:solidFill>
                <a:schemeClr val="bg1"/>
              </a:solidFill>
              <a:cs typeface="Calibri"/>
            </a:endParaRPr>
          </a:p>
          <a:p>
            <a:pPr>
              <a:spcBef>
                <a:spcPts val="1400"/>
              </a:spcBef>
            </a:pPr>
            <a:endParaRPr lang="en-US" sz="1800">
              <a:solidFill>
                <a:schemeClr val="bg1"/>
              </a:solidFill>
              <a:cs typeface="Calibri"/>
            </a:endParaRPr>
          </a:p>
        </p:txBody>
      </p:sp>
      <p:sp>
        <p:nvSpPr>
          <p:cNvPr id="60" name="Rectangle 28">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2" name="Straight Connector 31">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1" name="Straight Connector 33">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34">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3" name="Rectangle 36">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38">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5" name="Straight Connector 39">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6" name="Straight Connector 41">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42">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7" name="Picture 7">
            <a:extLst>
              <a:ext uri="{FF2B5EF4-FFF2-40B4-BE49-F238E27FC236}">
                <a16:creationId xmlns:a16="http://schemas.microsoft.com/office/drawing/2014/main" id="{E4D54DF2-8830-FE82-4F5E-26B5E41CE576}"/>
              </a:ext>
            </a:extLst>
          </p:cNvPr>
          <p:cNvPicPr>
            <a:picLocks noChangeAspect="1"/>
          </p:cNvPicPr>
          <p:nvPr/>
        </p:nvPicPr>
        <p:blipFill>
          <a:blip r:embed="rId2"/>
          <a:stretch>
            <a:fillRect/>
          </a:stretch>
        </p:blipFill>
        <p:spPr>
          <a:xfrm>
            <a:off x="631359" y="2959843"/>
            <a:ext cx="10843065" cy="3117381"/>
          </a:xfrm>
          <a:prstGeom prst="rect">
            <a:avLst/>
          </a:prstGeom>
        </p:spPr>
      </p:pic>
      <p:grpSp>
        <p:nvGrpSpPr>
          <p:cNvPr id="45" name="Group 44">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6" name="Straight Connector 45">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47">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43</a:t>
            </a:fld>
            <a:endParaRPr lang="en-US" sz="1200">
              <a:solidFill>
                <a:schemeClr val="bg1"/>
              </a:solidFill>
              <a:latin typeface="+mn-lt"/>
            </a:endParaRPr>
          </a:p>
        </p:txBody>
      </p:sp>
      <p:sp>
        <p:nvSpPr>
          <p:cNvPr id="2" name="TextBox 1">
            <a:extLst>
              <a:ext uri="{FF2B5EF4-FFF2-40B4-BE49-F238E27FC236}">
                <a16:creationId xmlns:a16="http://schemas.microsoft.com/office/drawing/2014/main" id="{ECCDF695-46BF-78E6-D37F-399399AD87A2}"/>
              </a:ext>
            </a:extLst>
          </p:cNvPr>
          <p:cNvSpPr txBox="1"/>
          <p:nvPr/>
        </p:nvSpPr>
        <p:spPr>
          <a:xfrm>
            <a:off x="4804475" y="6203197"/>
            <a:ext cx="21542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solidFill>
                  <a:schemeClr val="bg1"/>
                </a:solidFill>
                <a:cs typeface="Calibri"/>
              </a:rPr>
              <a:t>Range 0 to 10,000 Kg</a:t>
            </a:r>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16">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18">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20">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2" name="Oval 21">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22">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23">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24">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25">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26">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a:extLst>
              <a:ext uri="{FF2B5EF4-FFF2-40B4-BE49-F238E27FC236}">
                <a16:creationId xmlns:a16="http://schemas.microsoft.com/office/drawing/2014/main" id="{4D271BF5-BAA1-4CEB-A575-76A097FABBBA}"/>
              </a:ext>
            </a:extLst>
          </p:cNvPr>
          <p:cNvSpPr txBox="1">
            <a:spLocks/>
          </p:cNvSpPr>
          <p:nvPr/>
        </p:nvSpPr>
        <p:spPr>
          <a:xfrm>
            <a:off x="630936" y="630936"/>
            <a:ext cx="5260992" cy="209675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bg1"/>
                </a:solidFill>
                <a:latin typeface="+mj-lt"/>
                <a:ea typeface="+mj-ea"/>
                <a:cs typeface="+mj-cs"/>
              </a:rPr>
              <a:t>Interactive Scatterplot of Payload vs Outcome</a:t>
            </a:r>
            <a:endParaRPr lang="en-US" dirty="0">
              <a:solidFill>
                <a:schemeClr val="bg1"/>
              </a:solidFill>
              <a:ea typeface="+mj-ea"/>
              <a:cs typeface="+mj-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095996" y="630936"/>
            <a:ext cx="5064191" cy="2096769"/>
          </a:xfrm>
          <a:prstGeom prst="rect">
            <a:avLst/>
          </a:prstGeom>
          <a:noFill/>
        </p:spPr>
        <p:txBody>
          <a:bodyPr vert="horz" lIns="91440" tIns="45720" rIns="91440" bIns="45720" rtlCol="0" anchor="t">
            <a:normAutofit/>
          </a:bodyPr>
          <a:lstStyle/>
          <a:p>
            <a:pPr marL="0">
              <a:spcBef>
                <a:spcPts val="1400"/>
              </a:spcBef>
            </a:pPr>
            <a:endParaRPr lang="en-US" sz="1800">
              <a:solidFill>
                <a:schemeClr val="bg1"/>
              </a:solidFill>
            </a:endParaRPr>
          </a:p>
          <a:p>
            <a:pPr>
              <a:spcBef>
                <a:spcPts val="1400"/>
              </a:spcBef>
            </a:pPr>
            <a:r>
              <a:rPr lang="en-US" sz="1800" dirty="0">
                <a:solidFill>
                  <a:schemeClr val="bg1"/>
                </a:solidFill>
              </a:rPr>
              <a:t>In the Range between 0 to 6000 Kg we can see that Booster version FT have better success rate when compared to others  and also notice that v1.0 and v1.1 have lowest success rate and have low payload mass.</a:t>
            </a:r>
            <a:endParaRPr lang="en-US" sz="1800" dirty="0">
              <a:solidFill>
                <a:schemeClr val="bg1"/>
              </a:solidFill>
              <a:cs typeface="Calibri"/>
            </a:endParaRPr>
          </a:p>
          <a:p>
            <a:pPr>
              <a:spcBef>
                <a:spcPts val="1400"/>
              </a:spcBef>
            </a:pPr>
            <a:endParaRPr lang="en-US" sz="1800">
              <a:solidFill>
                <a:schemeClr val="bg1"/>
              </a:solidFill>
            </a:endParaRPr>
          </a:p>
        </p:txBody>
      </p:sp>
      <p:sp>
        <p:nvSpPr>
          <p:cNvPr id="60" name="Rectangle 28">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2" name="Straight Connector 31">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1" name="Straight Connector 33">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34">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3" name="Rectangle 36">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38">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5" name="Straight Connector 39">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6" name="Straight Connector 41">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42">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6" name="Straight Connector 45">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47">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44</a:t>
            </a:fld>
            <a:endParaRPr lang="en-US" sz="1200">
              <a:solidFill>
                <a:schemeClr val="bg1"/>
              </a:solidFill>
              <a:latin typeface="+mn-lt"/>
            </a:endParaRPr>
          </a:p>
        </p:txBody>
      </p:sp>
      <p:pic>
        <p:nvPicPr>
          <p:cNvPr id="2" name="Picture 3">
            <a:extLst>
              <a:ext uri="{FF2B5EF4-FFF2-40B4-BE49-F238E27FC236}">
                <a16:creationId xmlns:a16="http://schemas.microsoft.com/office/drawing/2014/main" id="{756133F2-C94F-29F4-A572-2D80F628DC5D}"/>
              </a:ext>
            </a:extLst>
          </p:cNvPr>
          <p:cNvPicPr>
            <a:picLocks noChangeAspect="1"/>
          </p:cNvPicPr>
          <p:nvPr/>
        </p:nvPicPr>
        <p:blipFill>
          <a:blip r:embed="rId2"/>
          <a:stretch>
            <a:fillRect/>
          </a:stretch>
        </p:blipFill>
        <p:spPr>
          <a:xfrm>
            <a:off x="794084" y="3088588"/>
            <a:ext cx="10296357" cy="2953457"/>
          </a:xfrm>
          <a:prstGeom prst="rect">
            <a:avLst/>
          </a:prstGeom>
        </p:spPr>
      </p:pic>
      <p:sp>
        <p:nvSpPr>
          <p:cNvPr id="6" name="TextBox 5">
            <a:extLst>
              <a:ext uri="{FF2B5EF4-FFF2-40B4-BE49-F238E27FC236}">
                <a16:creationId xmlns:a16="http://schemas.microsoft.com/office/drawing/2014/main" id="{84177D30-2292-4F72-BF96-02268A03DC4A}"/>
              </a:ext>
            </a:extLst>
          </p:cNvPr>
          <p:cNvSpPr txBox="1"/>
          <p:nvPr/>
        </p:nvSpPr>
        <p:spPr>
          <a:xfrm>
            <a:off x="4804475" y="6203197"/>
            <a:ext cx="21542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solidFill>
                  <a:schemeClr val="bg1"/>
                </a:solidFill>
                <a:cs typeface="Calibri"/>
              </a:rPr>
              <a:t>Range 0 to 6,000 Kg</a:t>
            </a:r>
          </a:p>
        </p:txBody>
      </p:sp>
    </p:spTree>
    <p:extLst>
      <p:ext uri="{BB962C8B-B14F-4D97-AF65-F5344CB8AC3E}">
        <p14:creationId xmlns:p14="http://schemas.microsoft.com/office/powerpoint/2010/main" val="33709286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16">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18">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20">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2" name="Oval 21">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22">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23">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24">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25">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26">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a:extLst>
              <a:ext uri="{FF2B5EF4-FFF2-40B4-BE49-F238E27FC236}">
                <a16:creationId xmlns:a16="http://schemas.microsoft.com/office/drawing/2014/main" id="{4D271BF5-BAA1-4CEB-A575-76A097FABBBA}"/>
              </a:ext>
            </a:extLst>
          </p:cNvPr>
          <p:cNvSpPr txBox="1">
            <a:spLocks/>
          </p:cNvSpPr>
          <p:nvPr/>
        </p:nvSpPr>
        <p:spPr>
          <a:xfrm>
            <a:off x="630936" y="630936"/>
            <a:ext cx="5260992" cy="209675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bg1"/>
                </a:solidFill>
                <a:latin typeface="+mj-lt"/>
                <a:ea typeface="+mj-ea"/>
                <a:cs typeface="+mj-cs"/>
              </a:rPr>
              <a:t>Interactive Scatterplot of Payload vs Outcome</a:t>
            </a:r>
            <a:endParaRPr lang="en-US" dirty="0">
              <a:solidFill>
                <a:schemeClr val="bg1"/>
              </a:solidFill>
              <a:ea typeface="+mj-ea"/>
              <a:cs typeface="+mj-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095996" y="630936"/>
            <a:ext cx="5064191" cy="2096769"/>
          </a:xfrm>
          <a:prstGeom prst="rect">
            <a:avLst/>
          </a:prstGeom>
          <a:noFill/>
        </p:spPr>
        <p:txBody>
          <a:bodyPr vert="horz" lIns="91440" tIns="45720" rIns="91440" bIns="45720" rtlCol="0" anchor="t">
            <a:normAutofit/>
          </a:bodyPr>
          <a:lstStyle/>
          <a:p>
            <a:pPr marL="0">
              <a:spcBef>
                <a:spcPts val="1400"/>
              </a:spcBef>
            </a:pPr>
            <a:r>
              <a:rPr lang="en-US" sz="1800" dirty="0">
                <a:solidFill>
                  <a:schemeClr val="bg1"/>
                </a:solidFill>
                <a:cs typeface="Calibri"/>
              </a:rPr>
              <a:t>If we check in the range 4000 to 10000 Kg, we notice that FT &amp; B4 can be seen with success but mostly it is failure . So we can conclude that chances of failure in this payload range is more for v1.1, FT, B4. </a:t>
            </a:r>
          </a:p>
          <a:p>
            <a:pPr>
              <a:spcBef>
                <a:spcPts val="1400"/>
              </a:spcBef>
            </a:pPr>
            <a:endParaRPr lang="en-US" sz="1800">
              <a:solidFill>
                <a:schemeClr val="bg1"/>
              </a:solidFill>
            </a:endParaRPr>
          </a:p>
        </p:txBody>
      </p:sp>
      <p:sp>
        <p:nvSpPr>
          <p:cNvPr id="60" name="Rectangle 28">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2" name="Straight Connector 31">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1" name="Straight Connector 33">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34">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3" name="Rectangle 36">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38">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5" name="Straight Connector 39">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6" name="Straight Connector 41">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42">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6" name="Straight Connector 45">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47">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45</a:t>
            </a:fld>
            <a:endParaRPr lang="en-US" sz="1200">
              <a:solidFill>
                <a:schemeClr val="bg1"/>
              </a:solidFill>
              <a:latin typeface="+mn-lt"/>
            </a:endParaRPr>
          </a:p>
        </p:txBody>
      </p:sp>
      <p:pic>
        <p:nvPicPr>
          <p:cNvPr id="4" name="Picture 5">
            <a:extLst>
              <a:ext uri="{FF2B5EF4-FFF2-40B4-BE49-F238E27FC236}">
                <a16:creationId xmlns:a16="http://schemas.microsoft.com/office/drawing/2014/main" id="{E28A576A-8946-4A48-9B29-4ECB521E8D10}"/>
              </a:ext>
            </a:extLst>
          </p:cNvPr>
          <p:cNvPicPr>
            <a:picLocks noChangeAspect="1"/>
          </p:cNvPicPr>
          <p:nvPr/>
        </p:nvPicPr>
        <p:blipFill>
          <a:blip r:embed="rId2"/>
          <a:stretch>
            <a:fillRect/>
          </a:stretch>
        </p:blipFill>
        <p:spPr>
          <a:xfrm>
            <a:off x="834189" y="3048482"/>
            <a:ext cx="10804357" cy="3087141"/>
          </a:xfrm>
          <a:prstGeom prst="rect">
            <a:avLst/>
          </a:prstGeom>
        </p:spPr>
      </p:pic>
      <p:sp>
        <p:nvSpPr>
          <p:cNvPr id="6" name="TextBox 5">
            <a:extLst>
              <a:ext uri="{FF2B5EF4-FFF2-40B4-BE49-F238E27FC236}">
                <a16:creationId xmlns:a16="http://schemas.microsoft.com/office/drawing/2014/main" id="{65429C8E-E11B-F849-F7B2-8C9692EB58C0}"/>
              </a:ext>
            </a:extLst>
          </p:cNvPr>
          <p:cNvSpPr txBox="1"/>
          <p:nvPr/>
        </p:nvSpPr>
        <p:spPr>
          <a:xfrm>
            <a:off x="4584916" y="6254858"/>
            <a:ext cx="25933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solidFill>
                  <a:schemeClr val="bg1"/>
                </a:solidFill>
                <a:cs typeface="Calibri"/>
              </a:rPr>
              <a:t>Range 4,000 to 10,000 Kg</a:t>
            </a:r>
          </a:p>
        </p:txBody>
      </p:sp>
    </p:spTree>
    <p:extLst>
      <p:ext uri="{BB962C8B-B14F-4D97-AF65-F5344CB8AC3E}">
        <p14:creationId xmlns:p14="http://schemas.microsoft.com/office/powerpoint/2010/main" val="9355216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412091" y="501651"/>
            <a:ext cx="4395340" cy="17162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600" kern="1200" dirty="0">
                <a:solidFill>
                  <a:schemeClr val="tx1"/>
                </a:solidFill>
                <a:latin typeface="+mj-lt"/>
                <a:ea typeface="+mj-ea"/>
                <a:cs typeface="+mj-cs"/>
              </a:rPr>
              <a:t>Classification Accuracy</a:t>
            </a:r>
          </a:p>
        </p:txBody>
      </p:sp>
      <p:sp>
        <p:nvSpPr>
          <p:cNvPr id="16" name="Rectangle 15">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 bar chart&#10;&#10;Description automatically generated">
            <a:extLst>
              <a:ext uri="{FF2B5EF4-FFF2-40B4-BE49-F238E27FC236}">
                <a16:creationId xmlns:a16="http://schemas.microsoft.com/office/drawing/2014/main" id="{794E5BC3-97AD-A782-3E03-EA897D9BB639}"/>
              </a:ext>
            </a:extLst>
          </p:cNvPr>
          <p:cNvPicPr>
            <a:picLocks noChangeAspect="1"/>
          </p:cNvPicPr>
          <p:nvPr/>
        </p:nvPicPr>
        <p:blipFill>
          <a:blip r:embed="rId2"/>
          <a:stretch>
            <a:fillRect/>
          </a:stretch>
        </p:blipFill>
        <p:spPr>
          <a:xfrm>
            <a:off x="279143" y="872580"/>
            <a:ext cx="5221625" cy="5112841"/>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92583" y="2645922"/>
            <a:ext cx="4434721" cy="3710427"/>
          </a:xfrm>
          <a:prstGeom prst="rect">
            <a:avLst/>
          </a:prstGeom>
        </p:spPr>
        <p:txBody>
          <a:bodyPr vert="horz" lIns="91440" tIns="45720" rIns="91440" bIns="45720" rtlCol="0" anchor="t">
            <a:normAutofit/>
          </a:bodyPr>
          <a:lstStyle/>
          <a:p>
            <a:pPr marL="0">
              <a:spcBef>
                <a:spcPts val="1400"/>
              </a:spcBef>
            </a:pPr>
            <a:endParaRPr lang="en-US" sz="2000">
              <a:solidFill>
                <a:schemeClr val="tx1">
                  <a:alpha val="80000"/>
                </a:schemeClr>
              </a:solidFill>
            </a:endParaRPr>
          </a:p>
          <a:p>
            <a:pPr>
              <a:spcBef>
                <a:spcPts val="1400"/>
              </a:spcBef>
            </a:pPr>
            <a:r>
              <a:rPr lang="en-US" sz="2000" dirty="0">
                <a:solidFill>
                  <a:schemeClr val="tx1">
                    <a:alpha val="80000"/>
                  </a:schemeClr>
                </a:solidFill>
              </a:rPr>
              <a:t>Decision Tree model has the highest classification accuracy of around 0.89</a:t>
            </a:r>
            <a:endParaRPr lang="en-US" sz="2000" dirty="0">
              <a:solidFill>
                <a:schemeClr val="tx1">
                  <a:alpha val="80000"/>
                </a:schemeClr>
              </a:solidFill>
              <a:cs typeface="Calibri"/>
            </a:endParaRP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dirty="0">
                <a:solidFill>
                  <a:schemeClr val="tx1">
                    <a:alpha val="60000"/>
                  </a:schemeClr>
                </a:solidFill>
                <a:latin typeface="+mn-lt"/>
              </a:rPr>
              <a:pPr>
                <a:spcAft>
                  <a:spcPts val="600"/>
                </a:spcAft>
              </a:pPr>
              <a:t>47</a:t>
            </a:fld>
            <a:endParaRPr lang="en-US" sz="1200" dirty="0">
              <a:solidFill>
                <a:schemeClr val="tx1">
                  <a:alpha val="60000"/>
                </a:schemeClr>
              </a:solidFill>
              <a:latin typeface="+mn-lt"/>
            </a:endParaRP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8128990" y="637763"/>
            <a:ext cx="2916358" cy="16272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mj-lt"/>
                <a:ea typeface="+mj-ea"/>
                <a:cs typeface="+mj-cs"/>
              </a:rPr>
              <a:t>Confusion Matrix</a:t>
            </a:r>
          </a:p>
        </p:txBody>
      </p:sp>
      <p:sp>
        <p:nvSpPr>
          <p:cNvPr id="30" name="Rectangle 2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34621"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8963" y="242020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pPr>
            <a:fld id="{5075537C-CA84-1446-933C-8E9D027F9201}" type="slidenum">
              <a:rPr lang="en-US" sz="1400" dirty="0">
                <a:solidFill>
                  <a:schemeClr val="bg1"/>
                </a:solidFill>
                <a:latin typeface="+mn-lt"/>
              </a:rPr>
              <a:pPr algn="ctr">
                <a:spcAft>
                  <a:spcPts val="600"/>
                </a:spcAft>
              </a:pPr>
              <a:t>48</a:t>
            </a:fld>
            <a:endParaRPr lang="en-US" sz="1400" dirty="0">
              <a:solidFill>
                <a:schemeClr val="bg1"/>
              </a:solidFill>
              <a:latin typeface="+mn-lt"/>
            </a:endParaRPr>
          </a:p>
        </p:txBody>
      </p:sp>
      <p:pic>
        <p:nvPicPr>
          <p:cNvPr id="7" name="Picture 7" descr="Chart&#10;&#10;Description automatically generated">
            <a:extLst>
              <a:ext uri="{FF2B5EF4-FFF2-40B4-BE49-F238E27FC236}">
                <a16:creationId xmlns:a16="http://schemas.microsoft.com/office/drawing/2014/main" id="{40BBC7DB-ACEB-7E76-E37B-B46B5616FFD3}"/>
              </a:ext>
            </a:extLst>
          </p:cNvPr>
          <p:cNvPicPr>
            <a:picLocks noChangeAspect="1"/>
          </p:cNvPicPr>
          <p:nvPr/>
        </p:nvPicPr>
        <p:blipFill>
          <a:blip r:embed="rId2"/>
          <a:stretch>
            <a:fillRect/>
          </a:stretch>
        </p:blipFill>
        <p:spPr>
          <a:xfrm>
            <a:off x="1155547" y="928361"/>
            <a:ext cx="5725584" cy="4995571"/>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128937" y="2580828"/>
            <a:ext cx="2916406" cy="3633699"/>
          </a:xfrm>
          <a:prstGeom prst="rect">
            <a:avLst/>
          </a:prstGeom>
        </p:spPr>
        <p:txBody>
          <a:bodyPr vert="horz" lIns="91440" tIns="45720" rIns="91440" bIns="45720" rtlCol="0" anchor="t">
            <a:normAutofit/>
          </a:bodyPr>
          <a:lstStyle/>
          <a:p>
            <a:pPr marL="0">
              <a:spcBef>
                <a:spcPts val="1400"/>
              </a:spcBef>
            </a:pPr>
            <a:endParaRPr lang="en-US" sz="2000"/>
          </a:p>
          <a:p>
            <a:pPr>
              <a:spcBef>
                <a:spcPts val="1400"/>
              </a:spcBef>
            </a:pPr>
            <a:r>
              <a:rPr lang="en-US" sz="2000" dirty="0"/>
              <a:t>Show</a:t>
            </a:r>
            <a:r>
              <a:rPr lang="en-US" sz="2000" dirty="0">
                <a:ea typeface="+mn-lt"/>
                <a:cs typeface="+mn-lt"/>
              </a:rPr>
              <a:t> the confusion matrix of the best performing model with an explanation</a:t>
            </a:r>
          </a:p>
        </p:txBody>
      </p:sp>
    </p:spTree>
    <p:extLst>
      <p:ext uri="{BB962C8B-B14F-4D97-AF65-F5344CB8AC3E}">
        <p14:creationId xmlns:p14="http://schemas.microsoft.com/office/powerpoint/2010/main" val="75037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136397" y="502021"/>
            <a:ext cx="9688296" cy="12285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136397" y="2364936"/>
            <a:ext cx="9688296" cy="3507831"/>
          </a:xfrm>
          <a:prstGeom prst="rect">
            <a:avLst/>
          </a:prstGeom>
        </p:spPr>
        <p:txBody>
          <a:bodyPr vert="horz" lIns="91440" tIns="45720" rIns="91440" bIns="45720" rtlCol="0" anchor="t">
            <a:noAutofit/>
          </a:bodyPr>
          <a:lstStyle/>
          <a:p>
            <a:pPr>
              <a:spcBef>
                <a:spcPts val="1400"/>
              </a:spcBef>
            </a:pPr>
            <a:r>
              <a:rPr lang="en-US" sz="2400" dirty="0"/>
              <a:t>The success rate of sending a flight to SEO orbit is comparatively higher than any other orbit</a:t>
            </a:r>
            <a:endParaRPr lang="en-US" sz="2400">
              <a:cs typeface="Calibri"/>
            </a:endParaRPr>
          </a:p>
          <a:p>
            <a:pPr>
              <a:spcBef>
                <a:spcPts val="1400"/>
              </a:spcBef>
            </a:pPr>
            <a:r>
              <a:rPr lang="en-US" sz="2400" dirty="0"/>
              <a:t>With time the success rate is increasing.</a:t>
            </a:r>
            <a:endParaRPr lang="en-US" sz="2400">
              <a:cs typeface="Calibri"/>
            </a:endParaRPr>
          </a:p>
          <a:p>
            <a:pPr>
              <a:spcBef>
                <a:spcPts val="1400"/>
              </a:spcBef>
            </a:pPr>
            <a:r>
              <a:rPr lang="en-US" sz="2400" dirty="0"/>
              <a:t>Launch sites are supposed to be far from human habitat.</a:t>
            </a:r>
            <a:endParaRPr lang="en-US" sz="2400">
              <a:cs typeface="Calibri"/>
            </a:endParaRPr>
          </a:p>
          <a:p>
            <a:pPr>
              <a:spcBef>
                <a:spcPts val="1400"/>
              </a:spcBef>
            </a:pPr>
            <a:r>
              <a:rPr lang="en-US" sz="2400" dirty="0"/>
              <a:t>Out of all sites KSC LC-39A is preferable due to its high success rate.</a:t>
            </a:r>
            <a:endParaRPr lang="en-US" sz="2400">
              <a:cs typeface="Calibri"/>
            </a:endParaRPr>
          </a:p>
          <a:p>
            <a:pPr>
              <a:spcBef>
                <a:spcPts val="1400"/>
              </a:spcBef>
            </a:pPr>
            <a:r>
              <a:rPr lang="en-US" sz="2400" dirty="0"/>
              <a:t>Booster version B4 &amp; FT are preferable due to higher success rate.</a:t>
            </a:r>
            <a:endParaRPr lang="en-US" sz="2400">
              <a:cs typeface="Calibri"/>
            </a:endParaRPr>
          </a:p>
          <a:p>
            <a:pPr>
              <a:spcBef>
                <a:spcPts val="1400"/>
              </a:spcBef>
            </a:pPr>
            <a:r>
              <a:rPr lang="en-US" sz="2400" dirty="0"/>
              <a:t>Decision Tree is the best model preferable to predict Landing Outcomes.</a:t>
            </a:r>
            <a:endParaRPr lang="en-US" sz="2400" dirty="0">
              <a:cs typeface="Calibri"/>
            </a:endParaRPr>
          </a:p>
        </p:txBody>
      </p:sp>
      <p:sp>
        <p:nvSpPr>
          <p:cNvPr id="16" name="Rectangle 15">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49</a:t>
            </a:fld>
            <a:endParaRPr lang="en-US" sz="1100">
              <a:solidFill>
                <a:srgbClr val="FFFFFF"/>
              </a:solidFill>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l="-2000" r="-2000"/>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4814711" cy="4365449"/>
          </a:xfrm>
          <a:prstGeom prst="rect">
            <a:avLst/>
          </a:prstGeom>
        </p:spPr>
        <p:txBody>
          <a:bodyPr lIns="91440" tIns="45720" rIns="91440" bIns="45720" anchor="t">
            <a:normAutofit/>
          </a:bodyPr>
          <a:lstStyle/>
          <a:p>
            <a:pPr>
              <a:lnSpc>
                <a:spcPct val="100000"/>
              </a:lnSpc>
              <a:spcBef>
                <a:spcPts val="1400"/>
              </a:spcBef>
            </a:pPr>
            <a:r>
              <a:rPr lang="en-US" dirty="0">
                <a:highlight>
                  <a:srgbClr val="C0C0C0"/>
                </a:highlight>
                <a:latin typeface="Abadi"/>
              </a:rPr>
              <a:t>For more data related to this project please refer the following GitHub URL: </a:t>
            </a:r>
            <a:r>
              <a:rPr lang="en-US" dirty="0">
                <a:highlight>
                  <a:srgbClr val="C0C0C0"/>
                </a:highlight>
                <a:ea typeface="+mn-lt"/>
                <a:cs typeface="+mn-lt"/>
                <a:hlinkClick r:id="rId4">
                  <a:extLst>
                    <a:ext uri="{A12FA001-AC4F-418D-AE19-62706E023703}">
                      <ahyp:hlinkClr xmlns:ahyp="http://schemas.microsoft.com/office/drawing/2018/hyperlinkcolor" val="tx"/>
                    </a:ext>
                  </a:extLst>
                </a:hlinkClick>
              </a:rPr>
              <a:t>https://github.com/SoorajSheregar/Capstone-Project</a:t>
            </a:r>
            <a:endParaRPr lang="en-US" dirty="0">
              <a:highlight>
                <a:srgbClr val="000000"/>
              </a:highlight>
              <a:latin typeface="Abadi"/>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FFFF"/>
                </a:solidFill>
                <a:latin typeface="Abadi"/>
              </a:rPr>
              <a:t>Appendix</a:t>
            </a:r>
            <a:endParaRPr lang="en-US" dirty="0">
              <a:solidFill>
                <a:srgbClr val="FFFFFF"/>
              </a:solidFill>
            </a:endParaRPr>
          </a:p>
        </p:txBody>
      </p:sp>
    </p:spTree>
    <p:extLst>
      <p:ext uri="{BB962C8B-B14F-4D97-AF65-F5344CB8AC3E}">
        <p14:creationId xmlns:p14="http://schemas.microsoft.com/office/powerpoint/2010/main" val="3410008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Methodology</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371599" y="2318197"/>
            <a:ext cx="9724031" cy="544798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tx1"/>
                </a:solidFill>
                <a:latin typeface="+mn-lt"/>
              </a:rPr>
              <a:t>Executive Summary</a:t>
            </a:r>
            <a:endParaRPr lang="en-US" sz="2200" dirty="0">
              <a:solidFill>
                <a:schemeClr val="tx1"/>
              </a:solidFill>
              <a:latin typeface="+mn-lt"/>
              <a:cs typeface="Calibri"/>
            </a:endParaRPr>
          </a:p>
          <a:p>
            <a:pPr>
              <a:spcBef>
                <a:spcPts val="1400"/>
              </a:spcBef>
              <a:buFont typeface="Arial" panose="020B0604020202020204" pitchFamily="34" charset="0"/>
              <a:buChar char="•"/>
            </a:pPr>
            <a:r>
              <a:rPr lang="en-US" sz="2200" dirty="0">
                <a:solidFill>
                  <a:schemeClr val="tx1"/>
                </a:solidFill>
                <a:latin typeface="+mn-lt"/>
              </a:rPr>
              <a:t>Data collection methodology:</a:t>
            </a:r>
            <a:endParaRPr lang="en-US" sz="2200" dirty="0">
              <a:solidFill>
                <a:schemeClr val="tx1"/>
              </a:solidFill>
              <a:latin typeface="+mn-lt"/>
              <a:cs typeface="Calibri"/>
            </a:endParaRPr>
          </a:p>
          <a:p>
            <a:pPr lvl="1">
              <a:spcBef>
                <a:spcPts val="1400"/>
              </a:spcBef>
              <a:buFont typeface="Arial" panose="020B0604020202020204" pitchFamily="34" charset="0"/>
              <a:buChar char="•"/>
            </a:pPr>
            <a:r>
              <a:rPr lang="en-US" sz="2200" dirty="0">
                <a:solidFill>
                  <a:schemeClr val="tx1"/>
                </a:solidFill>
                <a:latin typeface="+mn-lt"/>
              </a:rPr>
              <a:t>The required data was collected by Requesting and parsing the SpaceX launch data form SpaceX API using the GET request </a:t>
            </a:r>
            <a:endParaRPr lang="en-US" sz="2200" dirty="0">
              <a:solidFill>
                <a:schemeClr val="tx1"/>
              </a:solidFill>
              <a:latin typeface="+mn-lt"/>
              <a:cs typeface="Calibri"/>
            </a:endParaRPr>
          </a:p>
          <a:p>
            <a:pPr lvl="1">
              <a:spcBef>
                <a:spcPts val="1400"/>
              </a:spcBef>
              <a:buFont typeface="Arial" panose="020B0604020202020204" pitchFamily="34" charset="0"/>
              <a:buChar char="•"/>
            </a:pPr>
            <a:r>
              <a:rPr lang="en-US" sz="2200" dirty="0">
                <a:solidFill>
                  <a:schemeClr val="tx1"/>
                </a:solidFill>
                <a:latin typeface="+mn-lt"/>
              </a:rPr>
              <a:t>We have also collected data from Wikipedia using Web scraping through Beautiful Soup</a:t>
            </a:r>
            <a:endParaRPr lang="en-US" sz="2200" dirty="0">
              <a:solidFill>
                <a:schemeClr val="tx1"/>
              </a:solidFill>
              <a:latin typeface="+mn-lt"/>
              <a:cs typeface="Calibri"/>
            </a:endParaRPr>
          </a:p>
          <a:p>
            <a:pPr>
              <a:spcBef>
                <a:spcPts val="1400"/>
              </a:spcBef>
              <a:buFont typeface="Arial" panose="020B0604020202020204" pitchFamily="34" charset="0"/>
              <a:buChar char="•"/>
            </a:pPr>
            <a:r>
              <a:rPr lang="en-US" sz="2200" dirty="0">
                <a:solidFill>
                  <a:schemeClr val="tx1"/>
                </a:solidFill>
                <a:latin typeface="+mn-lt"/>
              </a:rPr>
              <a:t>Perform data wrangling</a:t>
            </a:r>
            <a:endParaRPr lang="en-US" sz="2200" dirty="0">
              <a:solidFill>
                <a:schemeClr val="tx1"/>
              </a:solidFill>
              <a:latin typeface="+mn-lt"/>
              <a:cs typeface="Calibri"/>
            </a:endParaRPr>
          </a:p>
          <a:p>
            <a:pPr lvl="1">
              <a:spcBef>
                <a:spcPts val="1400"/>
              </a:spcBef>
              <a:buFont typeface="Arial" panose="020B0604020202020204" pitchFamily="34" charset="0"/>
              <a:buChar char="•"/>
            </a:pPr>
            <a:r>
              <a:rPr lang="en-US" sz="2200" dirty="0">
                <a:solidFill>
                  <a:schemeClr val="tx1"/>
                </a:solidFill>
                <a:latin typeface="+mn-lt"/>
              </a:rPr>
              <a:t>First the data is filtered for Falcon 9 rockets only and then the missing data in the Payload Mass is replaced with the average payload mass.</a:t>
            </a:r>
            <a:endParaRPr lang="en-US" sz="2200" dirty="0">
              <a:solidFill>
                <a:schemeClr val="tx1"/>
              </a:solidFill>
              <a:latin typeface="+mn-lt"/>
              <a:cs typeface="Calibri"/>
            </a:endParaRPr>
          </a:p>
          <a:p>
            <a:pPr lvl="1">
              <a:spcBef>
                <a:spcPts val="1400"/>
              </a:spcBef>
              <a:buFont typeface="Arial" panose="020B0604020202020204" pitchFamily="34" charset="0"/>
              <a:buChar char="•"/>
            </a:pPr>
            <a:r>
              <a:rPr lang="en-US" sz="2200" dirty="0">
                <a:solidFill>
                  <a:schemeClr val="tx1"/>
                </a:solidFill>
                <a:latin typeface="+mn-lt"/>
              </a:rPr>
              <a:t>The outcomes column is filled with different values of success and failure those data are transformed into binary values 1 for Success and 0 for Failure and placed in a new column 'Class'</a:t>
            </a:r>
            <a:endParaRPr lang="en-US" sz="2200" dirty="0">
              <a:solidFill>
                <a:schemeClr val="tx1"/>
              </a:solidFill>
              <a:latin typeface="+mn-lt"/>
              <a:cs typeface="Calibri"/>
            </a:endParaRPr>
          </a:p>
          <a:p>
            <a:pPr>
              <a:spcBef>
                <a:spcPts val="1400"/>
              </a:spcBef>
              <a:buFont typeface="Arial" panose="020B0604020202020204" pitchFamily="34" charset="0"/>
              <a:buChar char="•"/>
            </a:pPr>
            <a:endParaRPr lang="en-US" sz="1700">
              <a:solidFill>
                <a:schemeClr val="tx1"/>
              </a:solidFill>
              <a:latin typeface="+mn-lt"/>
            </a:endParaRPr>
          </a:p>
          <a:p>
            <a:pPr>
              <a:spcBef>
                <a:spcPts val="1400"/>
              </a:spcBef>
              <a:buFont typeface="Arial" panose="020B0604020202020204" pitchFamily="34" charset="0"/>
              <a:buChar char="•"/>
            </a:pPr>
            <a:endParaRPr lang="en-US" sz="1700">
              <a:solidFill>
                <a:schemeClr val="tx1"/>
              </a:solidFill>
              <a:latin typeface="+mn-lt"/>
            </a:endParaRPr>
          </a:p>
          <a:p>
            <a:pPr>
              <a:spcBef>
                <a:spcPts val="1400"/>
              </a:spcBef>
              <a:buFont typeface="Arial" panose="020B0604020202020204" pitchFamily="34" charset="0"/>
              <a:buChar char="•"/>
            </a:pPr>
            <a:endParaRPr lang="en-US" sz="1700">
              <a:solidFill>
                <a:schemeClr val="tx1"/>
              </a:solidFill>
              <a:latin typeface="+mn-lt"/>
            </a:endParaRPr>
          </a:p>
          <a:p>
            <a:pPr>
              <a:spcBef>
                <a:spcPts val="1400"/>
              </a:spcBef>
              <a:buFont typeface="Arial" panose="020B0604020202020204" pitchFamily="34" charset="0"/>
              <a:buChar char="•"/>
            </a:pPr>
            <a:endParaRPr lang="en-US" sz="1700">
              <a:solidFill>
                <a:schemeClr val="tx1"/>
              </a:solidFill>
              <a:latin typeface="+mn-lt"/>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dirty="0">
                <a:solidFill>
                  <a:schemeClr val="tx1">
                    <a:lumMod val="50000"/>
                    <a:lumOff val="50000"/>
                  </a:schemeClr>
                </a:solidFill>
                <a:latin typeface="+mn-lt"/>
              </a:rPr>
              <a:pPr>
                <a:spcAft>
                  <a:spcPts val="600"/>
                </a:spcAft>
              </a:pPr>
              <a:t>6</a:t>
            </a:fld>
            <a:endParaRPr lang="en-US" sz="1100" dirty="0">
              <a:solidFill>
                <a:schemeClr val="tx1">
                  <a:lumMod val="50000"/>
                  <a:lumOff val="50000"/>
                </a:schemeClr>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Methodology </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371599" y="1542829"/>
            <a:ext cx="9724031" cy="616988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tx1"/>
                </a:solidFill>
                <a:latin typeface="+mn-lt"/>
              </a:rPr>
              <a:t>Executive Summary (continuation)</a:t>
            </a:r>
            <a:endParaRPr lang="en-US" sz="2200" dirty="0">
              <a:solidFill>
                <a:schemeClr val="tx1"/>
              </a:solidFill>
              <a:latin typeface="+mn-lt"/>
              <a:cs typeface="Calibri"/>
            </a:endParaRPr>
          </a:p>
          <a:p>
            <a:pPr>
              <a:spcBef>
                <a:spcPts val="1400"/>
              </a:spcBef>
              <a:buFont typeface="Arial" panose="020B0604020202020204" pitchFamily="34" charset="0"/>
              <a:buChar char="•"/>
            </a:pPr>
            <a:r>
              <a:rPr lang="en-US" sz="2200" dirty="0">
                <a:solidFill>
                  <a:schemeClr val="tx1"/>
                </a:solidFill>
                <a:latin typeface="+mn-lt"/>
              </a:rPr>
              <a:t>Perform exploratory data analysis (EDA) using visualization and SQL</a:t>
            </a:r>
            <a:endParaRPr lang="en-US" sz="2200" dirty="0">
              <a:solidFill>
                <a:schemeClr val="tx1"/>
              </a:solidFill>
              <a:latin typeface="+mn-lt"/>
              <a:cs typeface="Calibri"/>
            </a:endParaRPr>
          </a:p>
          <a:p>
            <a:pPr>
              <a:spcBef>
                <a:spcPts val="1400"/>
              </a:spcBef>
              <a:buFont typeface="Arial" panose="020B0604020202020204" pitchFamily="34" charset="0"/>
              <a:buChar char="•"/>
            </a:pPr>
            <a:r>
              <a:rPr lang="en-US" sz="2200" dirty="0">
                <a:solidFill>
                  <a:schemeClr val="tx1"/>
                </a:solidFill>
                <a:latin typeface="+mn-lt"/>
              </a:rPr>
              <a:t>Perform interactive visual analytics using Folium and </a:t>
            </a:r>
            <a:r>
              <a:rPr lang="en-US" sz="2200" dirty="0" err="1">
                <a:solidFill>
                  <a:schemeClr val="tx1"/>
                </a:solidFill>
                <a:latin typeface="+mn-lt"/>
              </a:rPr>
              <a:t>Plotly</a:t>
            </a:r>
            <a:r>
              <a:rPr lang="en-US" sz="2200" dirty="0">
                <a:solidFill>
                  <a:schemeClr val="tx1"/>
                </a:solidFill>
                <a:latin typeface="+mn-lt"/>
              </a:rPr>
              <a:t> Dash</a:t>
            </a:r>
            <a:endParaRPr lang="en-US" sz="2200" dirty="0">
              <a:solidFill>
                <a:schemeClr val="tx1"/>
              </a:solidFill>
              <a:latin typeface="+mn-lt"/>
              <a:cs typeface="Calibri"/>
            </a:endParaRPr>
          </a:p>
          <a:p>
            <a:pPr>
              <a:spcBef>
                <a:spcPts val="1400"/>
              </a:spcBef>
              <a:buFont typeface="Arial" panose="020B0604020202020204" pitchFamily="34" charset="0"/>
              <a:buChar char="•"/>
            </a:pPr>
            <a:r>
              <a:rPr lang="en-US" sz="2200" dirty="0">
                <a:solidFill>
                  <a:schemeClr val="tx1"/>
                </a:solidFill>
                <a:latin typeface="+mn-lt"/>
              </a:rPr>
              <a:t>Perform predictive analysis using classification models</a:t>
            </a:r>
            <a:endParaRPr lang="en-US" sz="2200" dirty="0">
              <a:solidFill>
                <a:schemeClr val="tx1"/>
              </a:solidFill>
              <a:latin typeface="+mn-lt"/>
              <a:cs typeface="Calibri"/>
            </a:endParaRPr>
          </a:p>
          <a:p>
            <a:pPr lvl="1">
              <a:spcBef>
                <a:spcPts val="1400"/>
              </a:spcBef>
              <a:buFont typeface="Arial" panose="020B0604020202020204" pitchFamily="34" charset="0"/>
              <a:buChar char="•"/>
            </a:pPr>
            <a:r>
              <a:rPr lang="en-US" sz="2200" dirty="0">
                <a:solidFill>
                  <a:schemeClr val="tx1"/>
                </a:solidFill>
                <a:latin typeface="+mn-lt"/>
              </a:rPr>
              <a:t>The data is processed using One Hot Encoder to get the independent variable  and the dependent variable, which is split into train and test set.</a:t>
            </a:r>
            <a:endParaRPr lang="en-US" sz="2200" dirty="0">
              <a:solidFill>
                <a:schemeClr val="tx1"/>
              </a:solidFill>
              <a:latin typeface="+mn-lt"/>
              <a:cs typeface="Calibri"/>
            </a:endParaRPr>
          </a:p>
          <a:p>
            <a:pPr lvl="1">
              <a:spcBef>
                <a:spcPts val="1400"/>
              </a:spcBef>
              <a:buFont typeface="Arial" panose="020B0604020202020204" pitchFamily="34" charset="0"/>
              <a:buChar char="•"/>
            </a:pPr>
            <a:r>
              <a:rPr lang="en-US" sz="2200" dirty="0">
                <a:solidFill>
                  <a:schemeClr val="tx1"/>
                </a:solidFill>
                <a:latin typeface="+mn-lt"/>
              </a:rPr>
              <a:t>Find best Hyperparameter for SVM, Classification Trees, K-nearest neighbor and Logistic Regression</a:t>
            </a:r>
            <a:endParaRPr lang="en-US" sz="2200" dirty="0">
              <a:solidFill>
                <a:schemeClr val="tx1"/>
              </a:solidFill>
              <a:latin typeface="+mn-lt"/>
              <a:cs typeface="Calibri"/>
            </a:endParaRPr>
          </a:p>
          <a:p>
            <a:pPr marL="0">
              <a:spcBef>
                <a:spcPts val="1400"/>
              </a:spcBef>
              <a:buFont typeface="Arial" panose="020B0604020202020204" pitchFamily="34" charset="0"/>
              <a:buChar char="•"/>
            </a:pPr>
            <a:endParaRPr lang="en-US" sz="2000">
              <a:solidFill>
                <a:schemeClr val="tx1"/>
              </a:solidFill>
              <a:latin typeface="+mn-lt"/>
            </a:endParaRPr>
          </a:p>
          <a:p>
            <a:pPr>
              <a:spcBef>
                <a:spcPts val="1400"/>
              </a:spcBef>
              <a:buFont typeface="Arial" panose="020B0604020202020204" pitchFamily="34" charset="0"/>
              <a:buChar char="•"/>
            </a:pPr>
            <a:endParaRPr lang="en-US" sz="2000">
              <a:solidFill>
                <a:schemeClr val="tx1"/>
              </a:solidFill>
              <a:latin typeface="+mn-lt"/>
            </a:endParaRPr>
          </a:p>
          <a:p>
            <a:pPr>
              <a:spcBef>
                <a:spcPts val="1400"/>
              </a:spcBef>
              <a:buFont typeface="Arial" panose="020B0604020202020204" pitchFamily="34" charset="0"/>
              <a:buChar char="•"/>
            </a:pPr>
            <a:endParaRPr lang="en-US" sz="2000">
              <a:solidFill>
                <a:schemeClr val="tx1"/>
              </a:solidFill>
              <a:latin typeface="+mn-lt"/>
            </a:endParaRPr>
          </a:p>
          <a:p>
            <a:pPr>
              <a:spcBef>
                <a:spcPts val="1400"/>
              </a:spcBef>
              <a:buFont typeface="Arial" panose="020B0604020202020204" pitchFamily="34" charset="0"/>
              <a:buChar char="•"/>
            </a:pPr>
            <a:endParaRPr lang="en-US" sz="2000">
              <a:solidFill>
                <a:schemeClr val="tx1"/>
              </a:solidFill>
              <a:latin typeface="+mn-lt"/>
            </a:endParaRPr>
          </a:p>
          <a:p>
            <a:pPr>
              <a:spcBef>
                <a:spcPts val="1400"/>
              </a:spcBef>
              <a:buFont typeface="Arial" panose="020B0604020202020204" pitchFamily="34" charset="0"/>
              <a:buChar char="•"/>
            </a:pPr>
            <a:endParaRPr lang="en-US" sz="2000">
              <a:solidFill>
                <a:schemeClr val="tx1"/>
              </a:solidFill>
              <a:latin typeface="+mn-lt"/>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7</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117176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400" dirty="0">
                <a:solidFill>
                  <a:schemeClr val="accent3">
                    <a:lumMod val="25000"/>
                  </a:schemeClr>
                </a:solidFill>
                <a:latin typeface="Calibri"/>
                <a:ea typeface="+mn-lt"/>
                <a:cs typeface="+mn-lt"/>
              </a:rPr>
              <a:t>The</a:t>
            </a:r>
            <a:r>
              <a:rPr lang="en-US" sz="2400" dirty="0">
                <a:solidFill>
                  <a:schemeClr val="accent3">
                    <a:lumMod val="25000"/>
                  </a:schemeClr>
                </a:solidFill>
                <a:ea typeface="+mn-lt"/>
                <a:cs typeface="+mn-lt"/>
              </a:rPr>
              <a:t> required data was collected by Requesting and parsing the SpaceX launch data form SpaceX API using the GET request</a:t>
            </a:r>
            <a:r>
              <a:rPr lang="en-US" sz="2200" dirty="0">
                <a:solidFill>
                  <a:schemeClr val="accent3">
                    <a:lumMod val="25000"/>
                  </a:schemeClr>
                </a:solidFill>
                <a:ea typeface="+mn-lt"/>
                <a:cs typeface="+mn-lt"/>
              </a:rPr>
              <a:t> </a:t>
            </a:r>
            <a:endParaRPr lang="en-US"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r>
              <a:rPr lang="en-US" sz="2400" dirty="0">
                <a:solidFill>
                  <a:schemeClr val="accent3">
                    <a:lumMod val="25000"/>
                  </a:schemeClr>
                </a:solidFill>
                <a:ea typeface="+mn-lt"/>
                <a:cs typeface="+mn-lt"/>
              </a:rPr>
              <a:t>We have also collected data from Wikipedia using Web scraping through Beautiful Soup.</a:t>
            </a:r>
            <a:endParaRPr lang="en-US" sz="2400">
              <a:solidFill>
                <a:schemeClr val="accent3">
                  <a:lumMod val="25000"/>
                </a:schemeClr>
              </a:solidFill>
              <a:cs typeface="Calibri" panose="020F0502020204030204"/>
            </a:endParaRPr>
          </a:p>
          <a:p>
            <a:pPr marL="0" indent="0">
              <a:buNone/>
            </a:pPr>
            <a:endParaRPr lang="en-US">
              <a:solidFill>
                <a:srgbClr val="000000"/>
              </a:solidFill>
              <a:latin typeface="Calibri" panose="020F0502020204030204"/>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2">
            <a:extLst>
              <a:ext uri="{FF2B5EF4-FFF2-40B4-BE49-F238E27FC236}">
                <a16:creationId xmlns:a16="http://schemas.microsoft.com/office/drawing/2014/main" id="{75B19323-8F9E-2BB4-6CDC-EA1A5AF2E6BC}"/>
              </a:ext>
            </a:extLst>
          </p:cNvPr>
          <p:cNvGraphicFramePr/>
          <p:nvPr>
            <p:extLst>
              <p:ext uri="{D42A27DB-BD31-4B8C-83A1-F6EECF244321}">
                <p14:modId xmlns:p14="http://schemas.microsoft.com/office/powerpoint/2010/main" val="1359463056"/>
              </p:ext>
            </p:extLst>
          </p:nvPr>
        </p:nvGraphicFramePr>
        <p:xfrm>
          <a:off x="1175288" y="2723825"/>
          <a:ext cx="9841422" cy="1423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97" name="Diagram 397">
            <a:extLst>
              <a:ext uri="{FF2B5EF4-FFF2-40B4-BE49-F238E27FC236}">
                <a16:creationId xmlns:a16="http://schemas.microsoft.com/office/drawing/2014/main" id="{7121C0D2-AA83-1186-D409-6DEAD57B71F6}"/>
              </a:ext>
            </a:extLst>
          </p:cNvPr>
          <p:cNvGraphicFramePr/>
          <p:nvPr>
            <p:extLst>
              <p:ext uri="{D42A27DB-BD31-4B8C-83A1-F6EECF244321}">
                <p14:modId xmlns:p14="http://schemas.microsoft.com/office/powerpoint/2010/main" val="97881124"/>
              </p:ext>
            </p:extLst>
          </p:nvPr>
        </p:nvGraphicFramePr>
        <p:xfrm>
          <a:off x="529527" y="5074403"/>
          <a:ext cx="10990879" cy="15782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graphicFrame>
        <p:nvGraphicFramePr>
          <p:cNvPr id="361" name="Diagram 361">
            <a:extLst>
              <a:ext uri="{FF2B5EF4-FFF2-40B4-BE49-F238E27FC236}">
                <a16:creationId xmlns:a16="http://schemas.microsoft.com/office/drawing/2014/main" id="{8E6AF0B8-EEBC-468B-E036-0029D08A0757}"/>
              </a:ext>
            </a:extLst>
          </p:cNvPr>
          <p:cNvGraphicFramePr>
            <a:graphicFrameLocks noGrp="1"/>
          </p:cNvGraphicFramePr>
          <p:nvPr>
            <p:ph idx="4294967295"/>
            <p:extLst>
              <p:ext uri="{D42A27DB-BD31-4B8C-83A1-F6EECF244321}">
                <p14:modId xmlns:p14="http://schemas.microsoft.com/office/powerpoint/2010/main" val="4206473584"/>
              </p:ext>
            </p:extLst>
          </p:nvPr>
        </p:nvGraphicFramePr>
        <p:xfrm>
          <a:off x="9474872" y="1805203"/>
          <a:ext cx="1896390" cy="42197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365" name="Text Placeholder 2">
            <a:extLst>
              <a:ext uri="{FF2B5EF4-FFF2-40B4-BE49-F238E27FC236}">
                <a16:creationId xmlns:a16="http://schemas.microsoft.com/office/drawing/2014/main" id="{C8272C0C-E567-67C4-7FFC-C97366C45171}"/>
              </a:ext>
            </a:extLst>
          </p:cNvPr>
          <p:cNvGraphicFramePr/>
          <p:nvPr/>
        </p:nvGraphicFramePr>
        <p:xfrm>
          <a:off x="820738" y="1800225"/>
          <a:ext cx="8398601" cy="451006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51</Slides>
  <Notes>5</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2169</cp:revision>
  <dcterms:created xsi:type="dcterms:W3CDTF">2021-04-29T18:58:34Z</dcterms:created>
  <dcterms:modified xsi:type="dcterms:W3CDTF">2023-03-16T11:44:25Z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